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64" r:id="rId5"/>
    <p:sldId id="265" r:id="rId6"/>
    <p:sldId id="259" r:id="rId7"/>
    <p:sldId id="261" r:id="rId8"/>
    <p:sldId id="260" r:id="rId9"/>
    <p:sldId id="257" r:id="rId10"/>
    <p:sldId id="262" r:id="rId11"/>
    <p:sldId id="266" r:id="rId12"/>
    <p:sldId id="258" r:id="rId13"/>
    <p:sldId id="267" r:id="rId14"/>
    <p:sldId id="268" r:id="rId15"/>
    <p:sldId id="269" r:id="rId16"/>
    <p:sldId id="270" r:id="rId17"/>
    <p:sldId id="263"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0" autoAdjust="0"/>
    <p:restoredTop sz="76152" autoAdjust="0"/>
  </p:normalViewPr>
  <p:slideViewPr>
    <p:cSldViewPr snapToGrid="0">
      <p:cViewPr varScale="1">
        <p:scale>
          <a:sx n="50" d="100"/>
          <a:sy n="50" d="100"/>
        </p:scale>
        <p:origin x="1168" y="44"/>
      </p:cViewPr>
      <p:guideLst/>
    </p:cSldViewPr>
  </p:slideViewPr>
  <p:notesTextViewPr>
    <p:cViewPr>
      <p:scale>
        <a:sx n="3" d="2"/>
        <a:sy n="3" d="2"/>
      </p:scale>
      <p:origin x="0" y="0"/>
    </p:cViewPr>
  </p:notesTextViewPr>
  <p:sorterViewPr>
    <p:cViewPr>
      <p:scale>
        <a:sx n="100" d="100"/>
        <a:sy n="100" d="100"/>
      </p:scale>
      <p:origin x="0" y="-55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dge Bowers" userId="225149d9-dff1-416f-8328-43f8a04c9db4" providerId="ADAL" clId="{C14EDB64-F80D-4690-BDF4-B52946A86AF1}"/>
    <pc:docChg chg="modSld">
      <pc:chgData name="Midge Bowers" userId="225149d9-dff1-416f-8328-43f8a04c9db4" providerId="ADAL" clId="{C14EDB64-F80D-4690-BDF4-B52946A86AF1}" dt="2025-01-16T13:54:32.345" v="7" actId="255"/>
      <pc:docMkLst>
        <pc:docMk/>
      </pc:docMkLst>
      <pc:sldChg chg="modSp mod">
        <pc:chgData name="Midge Bowers" userId="225149d9-dff1-416f-8328-43f8a04c9db4" providerId="ADAL" clId="{C14EDB64-F80D-4690-BDF4-B52946A86AF1}" dt="2025-01-16T13:51:18.037" v="2" actId="404"/>
        <pc:sldMkLst>
          <pc:docMk/>
          <pc:sldMk cId="1755393891" sldId="272"/>
        </pc:sldMkLst>
        <pc:spChg chg="mod">
          <ac:chgData name="Midge Bowers" userId="225149d9-dff1-416f-8328-43f8a04c9db4" providerId="ADAL" clId="{C14EDB64-F80D-4690-BDF4-B52946A86AF1}" dt="2025-01-16T13:51:18.037" v="2" actId="404"/>
          <ac:spMkLst>
            <pc:docMk/>
            <pc:sldMk cId="1755393891" sldId="272"/>
            <ac:spMk id="3" creationId="{C714D30E-0826-F11C-E190-C8EB9000C6F1}"/>
          </ac:spMkLst>
        </pc:spChg>
      </pc:sldChg>
      <pc:sldChg chg="modSp mod">
        <pc:chgData name="Midge Bowers" userId="225149d9-dff1-416f-8328-43f8a04c9db4" providerId="ADAL" clId="{C14EDB64-F80D-4690-BDF4-B52946A86AF1}" dt="2025-01-16T13:51:31.200" v="4" actId="404"/>
        <pc:sldMkLst>
          <pc:docMk/>
          <pc:sldMk cId="3111709911" sldId="273"/>
        </pc:sldMkLst>
        <pc:spChg chg="mod">
          <ac:chgData name="Midge Bowers" userId="225149d9-dff1-416f-8328-43f8a04c9db4" providerId="ADAL" clId="{C14EDB64-F80D-4690-BDF4-B52946A86AF1}" dt="2025-01-16T13:51:31.200" v="4" actId="404"/>
          <ac:spMkLst>
            <pc:docMk/>
            <pc:sldMk cId="3111709911" sldId="273"/>
            <ac:spMk id="6" creationId="{DA35793B-8354-525B-7E37-479435083182}"/>
          </ac:spMkLst>
        </pc:spChg>
      </pc:sldChg>
      <pc:sldChg chg="modSp mod">
        <pc:chgData name="Midge Bowers" userId="225149d9-dff1-416f-8328-43f8a04c9db4" providerId="ADAL" clId="{C14EDB64-F80D-4690-BDF4-B52946A86AF1}" dt="2025-01-16T13:52:57.239" v="5" actId="1076"/>
        <pc:sldMkLst>
          <pc:docMk/>
          <pc:sldMk cId="1438534303" sldId="275"/>
        </pc:sldMkLst>
        <pc:spChg chg="mod">
          <ac:chgData name="Midge Bowers" userId="225149d9-dff1-416f-8328-43f8a04c9db4" providerId="ADAL" clId="{C14EDB64-F80D-4690-BDF4-B52946A86AF1}" dt="2025-01-16T13:52:57.239" v="5" actId="1076"/>
          <ac:spMkLst>
            <pc:docMk/>
            <pc:sldMk cId="1438534303" sldId="275"/>
            <ac:spMk id="3" creationId="{3056B8F5-3876-E61A-D9CA-950319B7E3E4}"/>
          </ac:spMkLst>
        </pc:spChg>
      </pc:sldChg>
      <pc:sldChg chg="modSp mod">
        <pc:chgData name="Midge Bowers" userId="225149d9-dff1-416f-8328-43f8a04c9db4" providerId="ADAL" clId="{C14EDB64-F80D-4690-BDF4-B52946A86AF1}" dt="2025-01-16T13:54:18.364" v="6" actId="403"/>
        <pc:sldMkLst>
          <pc:docMk/>
          <pc:sldMk cId="1710424340" sldId="280"/>
        </pc:sldMkLst>
        <pc:spChg chg="mod">
          <ac:chgData name="Midge Bowers" userId="225149d9-dff1-416f-8328-43f8a04c9db4" providerId="ADAL" clId="{C14EDB64-F80D-4690-BDF4-B52946A86AF1}" dt="2025-01-16T13:54:18.364" v="6" actId="403"/>
          <ac:spMkLst>
            <pc:docMk/>
            <pc:sldMk cId="1710424340" sldId="280"/>
            <ac:spMk id="6" creationId="{0433AAC9-5687-A03E-736F-00201003B10E}"/>
          </ac:spMkLst>
        </pc:spChg>
      </pc:sldChg>
      <pc:sldChg chg="modSp mod">
        <pc:chgData name="Midge Bowers" userId="225149d9-dff1-416f-8328-43f8a04c9db4" providerId="ADAL" clId="{C14EDB64-F80D-4690-BDF4-B52946A86AF1}" dt="2025-01-16T13:54:32.345" v="7" actId="255"/>
        <pc:sldMkLst>
          <pc:docMk/>
          <pc:sldMk cId="3419347350" sldId="282"/>
        </pc:sldMkLst>
        <pc:spChg chg="mod">
          <ac:chgData name="Midge Bowers" userId="225149d9-dff1-416f-8328-43f8a04c9db4" providerId="ADAL" clId="{C14EDB64-F80D-4690-BDF4-B52946A86AF1}" dt="2025-01-16T13:54:32.345" v="7" actId="255"/>
          <ac:spMkLst>
            <pc:docMk/>
            <pc:sldMk cId="3419347350" sldId="282"/>
            <ac:spMk id="3" creationId="{15C7A399-541D-69F4-F367-AE7F858CFEB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AECEFC-2DF0-4D64-A88D-A235751F5321}"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EEFB3B7C-0C0C-4BFA-BE11-2A218CABD1D3}">
      <dgm:prSet phldrT="[Text]"/>
      <dgm:spPr/>
      <dgm:t>
        <a:bodyPr/>
        <a:lstStyle/>
        <a:p>
          <a:r>
            <a:rPr lang="en-US" dirty="0"/>
            <a:t>Version A</a:t>
          </a:r>
        </a:p>
      </dgm:t>
    </dgm:pt>
    <dgm:pt modelId="{C31B939C-CB21-470B-9A92-D6D7D9C24F94}" type="parTrans" cxnId="{BAF453CC-5CC5-49ED-9A2C-3FEDD1937A8D}">
      <dgm:prSet/>
      <dgm:spPr/>
      <dgm:t>
        <a:bodyPr/>
        <a:lstStyle/>
        <a:p>
          <a:endParaRPr lang="en-US"/>
        </a:p>
      </dgm:t>
    </dgm:pt>
    <dgm:pt modelId="{E1BA2469-2190-4607-91F2-EFC71CEC8BC5}" type="sibTrans" cxnId="{BAF453CC-5CC5-49ED-9A2C-3FEDD1937A8D}">
      <dgm:prSet/>
      <dgm:spPr/>
      <dgm:t>
        <a:bodyPr/>
        <a:lstStyle/>
        <a:p>
          <a:endParaRPr lang="en-US"/>
        </a:p>
      </dgm:t>
    </dgm:pt>
    <dgm:pt modelId="{D5CE02D1-3B42-4790-9880-0ECF0788AFCF}">
      <dgm:prSet phldrT="[Text]"/>
      <dgm:spPr/>
      <dgm:t>
        <a:bodyPr/>
        <a:lstStyle/>
        <a:p>
          <a:r>
            <a:rPr lang="en-US" dirty="0"/>
            <a:t>Strengths</a:t>
          </a:r>
        </a:p>
      </dgm:t>
    </dgm:pt>
    <dgm:pt modelId="{8E092D20-CEC5-4E9A-9102-81356FCE1D3A}" type="parTrans" cxnId="{0FDC7F6F-9BB0-4D14-A7A0-FB2DC27C2665}">
      <dgm:prSet/>
      <dgm:spPr/>
      <dgm:t>
        <a:bodyPr/>
        <a:lstStyle/>
        <a:p>
          <a:endParaRPr lang="en-US"/>
        </a:p>
      </dgm:t>
    </dgm:pt>
    <dgm:pt modelId="{EF4F2361-1744-4510-B189-49A56AA6F9BA}" type="sibTrans" cxnId="{0FDC7F6F-9BB0-4D14-A7A0-FB2DC27C2665}">
      <dgm:prSet/>
      <dgm:spPr/>
      <dgm:t>
        <a:bodyPr/>
        <a:lstStyle/>
        <a:p>
          <a:endParaRPr lang="en-US"/>
        </a:p>
      </dgm:t>
    </dgm:pt>
    <dgm:pt modelId="{78B5F506-C7A7-47AD-B445-60B199BF4A44}">
      <dgm:prSet phldrT="[Text]"/>
      <dgm:spPr/>
      <dgm:t>
        <a:bodyPr/>
        <a:lstStyle/>
        <a:p>
          <a:r>
            <a:rPr lang="en-US" dirty="0"/>
            <a:t>Version B</a:t>
          </a:r>
        </a:p>
      </dgm:t>
    </dgm:pt>
    <dgm:pt modelId="{F1EFE4A8-FDF8-47CC-B92D-D1CE6F4D46EF}" type="parTrans" cxnId="{78E1DA75-A971-4FD9-907A-63A628E0524D}">
      <dgm:prSet/>
      <dgm:spPr/>
      <dgm:t>
        <a:bodyPr/>
        <a:lstStyle/>
        <a:p>
          <a:endParaRPr lang="en-US"/>
        </a:p>
      </dgm:t>
    </dgm:pt>
    <dgm:pt modelId="{1EC759D1-BB21-416A-85B7-E552D111AA46}" type="sibTrans" cxnId="{78E1DA75-A971-4FD9-907A-63A628E0524D}">
      <dgm:prSet/>
      <dgm:spPr/>
      <dgm:t>
        <a:bodyPr/>
        <a:lstStyle/>
        <a:p>
          <a:endParaRPr lang="en-US"/>
        </a:p>
      </dgm:t>
    </dgm:pt>
    <dgm:pt modelId="{07337414-CC26-41CB-A213-3C5317529CD5}">
      <dgm:prSet phldrT="[Text]"/>
      <dgm:spPr/>
      <dgm:t>
        <a:bodyPr/>
        <a:lstStyle/>
        <a:p>
          <a:r>
            <a:rPr lang="en-US" dirty="0"/>
            <a:t>Compare</a:t>
          </a:r>
        </a:p>
      </dgm:t>
    </dgm:pt>
    <dgm:pt modelId="{72683626-5FC2-4684-95E2-659EDACD1E09}" type="parTrans" cxnId="{81DC4BF5-9581-446F-BD89-F837F0D1139C}">
      <dgm:prSet/>
      <dgm:spPr/>
      <dgm:t>
        <a:bodyPr/>
        <a:lstStyle/>
        <a:p>
          <a:endParaRPr lang="en-US"/>
        </a:p>
      </dgm:t>
    </dgm:pt>
    <dgm:pt modelId="{A9B672E0-9EFC-420A-8566-089A5FBB8957}" type="sibTrans" cxnId="{81DC4BF5-9581-446F-BD89-F837F0D1139C}">
      <dgm:prSet/>
      <dgm:spPr/>
      <dgm:t>
        <a:bodyPr/>
        <a:lstStyle/>
        <a:p>
          <a:endParaRPr lang="en-US"/>
        </a:p>
      </dgm:t>
    </dgm:pt>
    <dgm:pt modelId="{1B712B93-E21D-4E54-9F4F-571B68E2B54C}">
      <dgm:prSet phldrT="[Text]"/>
      <dgm:spPr/>
      <dgm:t>
        <a:bodyPr/>
        <a:lstStyle/>
        <a:p>
          <a:r>
            <a:rPr lang="en-US" dirty="0"/>
            <a:t>Lessons Learned</a:t>
          </a:r>
        </a:p>
      </dgm:t>
    </dgm:pt>
    <dgm:pt modelId="{2BA15681-B310-4936-ACDA-AA743DD81DF9}" type="parTrans" cxnId="{3B5E480D-2AA6-4726-89B6-B8DD241A7CBC}">
      <dgm:prSet/>
      <dgm:spPr/>
      <dgm:t>
        <a:bodyPr/>
        <a:lstStyle/>
        <a:p>
          <a:endParaRPr lang="en-US"/>
        </a:p>
      </dgm:t>
    </dgm:pt>
    <dgm:pt modelId="{A2203E49-4FB5-4913-8282-9BBB10228248}" type="sibTrans" cxnId="{3B5E480D-2AA6-4726-89B6-B8DD241A7CBC}">
      <dgm:prSet/>
      <dgm:spPr/>
      <dgm:t>
        <a:bodyPr/>
        <a:lstStyle/>
        <a:p>
          <a:endParaRPr lang="en-US"/>
        </a:p>
      </dgm:t>
    </dgm:pt>
    <dgm:pt modelId="{3C92AC3D-CC8D-4A44-B5F3-CEB08309768D}">
      <dgm:prSet phldrT="[Text]"/>
      <dgm:spPr/>
      <dgm:t>
        <a:bodyPr/>
        <a:lstStyle/>
        <a:p>
          <a:r>
            <a:rPr lang="en-US" dirty="0"/>
            <a:t>Apply to your proposals</a:t>
          </a:r>
        </a:p>
      </dgm:t>
    </dgm:pt>
    <dgm:pt modelId="{A8A49256-F9D7-472E-B0B6-DF90A4284761}" type="parTrans" cxnId="{ACF318C9-9435-4BD1-991D-40E7DC3844D2}">
      <dgm:prSet/>
      <dgm:spPr/>
      <dgm:t>
        <a:bodyPr/>
        <a:lstStyle/>
        <a:p>
          <a:endParaRPr lang="en-US"/>
        </a:p>
      </dgm:t>
    </dgm:pt>
    <dgm:pt modelId="{FF815446-F0CA-4469-90F4-E38F3FAE7E78}" type="sibTrans" cxnId="{ACF318C9-9435-4BD1-991D-40E7DC3844D2}">
      <dgm:prSet/>
      <dgm:spPr/>
      <dgm:t>
        <a:bodyPr/>
        <a:lstStyle/>
        <a:p>
          <a:endParaRPr lang="en-US"/>
        </a:p>
      </dgm:t>
    </dgm:pt>
    <dgm:pt modelId="{FEBE5FF0-E0D0-4A38-8D15-D7F1C22D88F8}">
      <dgm:prSet phldrT="[Text]"/>
      <dgm:spPr/>
      <dgm:t>
        <a:bodyPr/>
        <a:lstStyle/>
        <a:p>
          <a:r>
            <a:rPr lang="en-US" dirty="0"/>
            <a:t>Weaknesses</a:t>
          </a:r>
        </a:p>
      </dgm:t>
    </dgm:pt>
    <dgm:pt modelId="{0E054131-ED90-4C57-8198-6DB8673214A5}" type="parTrans" cxnId="{0DE84F1B-B080-4E9E-A317-1AC5C2F7C771}">
      <dgm:prSet/>
      <dgm:spPr/>
      <dgm:t>
        <a:bodyPr/>
        <a:lstStyle/>
        <a:p>
          <a:endParaRPr lang="en-US"/>
        </a:p>
      </dgm:t>
    </dgm:pt>
    <dgm:pt modelId="{06DE428C-9C3D-4FEE-BC37-C9EA9DC95A5B}" type="sibTrans" cxnId="{0DE84F1B-B080-4E9E-A317-1AC5C2F7C771}">
      <dgm:prSet/>
      <dgm:spPr/>
      <dgm:t>
        <a:bodyPr/>
        <a:lstStyle/>
        <a:p>
          <a:endParaRPr lang="en-US"/>
        </a:p>
      </dgm:t>
    </dgm:pt>
    <dgm:pt modelId="{4DD36D00-A76A-482D-ACA5-ED20819F0D90}" type="pres">
      <dgm:prSet presAssocID="{7BAECEFC-2DF0-4D64-A88D-A235751F5321}" presName="linearFlow" presStyleCnt="0">
        <dgm:presLayoutVars>
          <dgm:dir/>
          <dgm:animLvl val="lvl"/>
          <dgm:resizeHandles val="exact"/>
        </dgm:presLayoutVars>
      </dgm:prSet>
      <dgm:spPr/>
    </dgm:pt>
    <dgm:pt modelId="{AFA5E7A8-E03E-42D2-9606-DC575C4E8C72}" type="pres">
      <dgm:prSet presAssocID="{EEFB3B7C-0C0C-4BFA-BE11-2A218CABD1D3}" presName="composite" presStyleCnt="0"/>
      <dgm:spPr/>
    </dgm:pt>
    <dgm:pt modelId="{132BDCD3-2A2F-44A2-83C8-45F90F57CC60}" type="pres">
      <dgm:prSet presAssocID="{EEFB3B7C-0C0C-4BFA-BE11-2A218CABD1D3}" presName="parTx" presStyleLbl="node1" presStyleIdx="0" presStyleCnt="3">
        <dgm:presLayoutVars>
          <dgm:chMax val="0"/>
          <dgm:chPref val="0"/>
          <dgm:bulletEnabled val="1"/>
        </dgm:presLayoutVars>
      </dgm:prSet>
      <dgm:spPr/>
    </dgm:pt>
    <dgm:pt modelId="{7DF09AF8-C51A-4C04-87CE-E02D14C27253}" type="pres">
      <dgm:prSet presAssocID="{EEFB3B7C-0C0C-4BFA-BE11-2A218CABD1D3}" presName="parSh" presStyleLbl="node1" presStyleIdx="0" presStyleCnt="3"/>
      <dgm:spPr/>
    </dgm:pt>
    <dgm:pt modelId="{6689F747-3DF3-4C73-A689-1C24D550FAFB}" type="pres">
      <dgm:prSet presAssocID="{EEFB3B7C-0C0C-4BFA-BE11-2A218CABD1D3}" presName="desTx" presStyleLbl="fgAcc1" presStyleIdx="0" presStyleCnt="3">
        <dgm:presLayoutVars>
          <dgm:bulletEnabled val="1"/>
        </dgm:presLayoutVars>
      </dgm:prSet>
      <dgm:spPr/>
    </dgm:pt>
    <dgm:pt modelId="{E0AC5851-2D94-4A1C-ADF5-950F8420A693}" type="pres">
      <dgm:prSet presAssocID="{E1BA2469-2190-4607-91F2-EFC71CEC8BC5}" presName="sibTrans" presStyleLbl="sibTrans2D1" presStyleIdx="0" presStyleCnt="2"/>
      <dgm:spPr/>
    </dgm:pt>
    <dgm:pt modelId="{D5152BB2-5084-4F79-AF64-21F98CF06BB7}" type="pres">
      <dgm:prSet presAssocID="{E1BA2469-2190-4607-91F2-EFC71CEC8BC5}" presName="connTx" presStyleLbl="sibTrans2D1" presStyleIdx="0" presStyleCnt="2"/>
      <dgm:spPr/>
    </dgm:pt>
    <dgm:pt modelId="{0908AF97-28D0-43D9-9318-10098F4C1C0A}" type="pres">
      <dgm:prSet presAssocID="{78B5F506-C7A7-47AD-B445-60B199BF4A44}" presName="composite" presStyleCnt="0"/>
      <dgm:spPr/>
    </dgm:pt>
    <dgm:pt modelId="{04EF82C1-B39A-45E4-BDB9-40E264710368}" type="pres">
      <dgm:prSet presAssocID="{78B5F506-C7A7-47AD-B445-60B199BF4A44}" presName="parTx" presStyleLbl="node1" presStyleIdx="0" presStyleCnt="3">
        <dgm:presLayoutVars>
          <dgm:chMax val="0"/>
          <dgm:chPref val="0"/>
          <dgm:bulletEnabled val="1"/>
        </dgm:presLayoutVars>
      </dgm:prSet>
      <dgm:spPr/>
    </dgm:pt>
    <dgm:pt modelId="{289CAD3B-BA43-48E9-8EDA-93EF5EBB164B}" type="pres">
      <dgm:prSet presAssocID="{78B5F506-C7A7-47AD-B445-60B199BF4A44}" presName="parSh" presStyleLbl="node1" presStyleIdx="1" presStyleCnt="3"/>
      <dgm:spPr/>
    </dgm:pt>
    <dgm:pt modelId="{B8C25A91-65E8-4E76-9C73-CE2D77FA6A23}" type="pres">
      <dgm:prSet presAssocID="{78B5F506-C7A7-47AD-B445-60B199BF4A44}" presName="desTx" presStyleLbl="fgAcc1" presStyleIdx="1" presStyleCnt="3">
        <dgm:presLayoutVars>
          <dgm:bulletEnabled val="1"/>
        </dgm:presLayoutVars>
      </dgm:prSet>
      <dgm:spPr/>
    </dgm:pt>
    <dgm:pt modelId="{6DE80084-B355-4A83-B112-358314997E23}" type="pres">
      <dgm:prSet presAssocID="{1EC759D1-BB21-416A-85B7-E552D111AA46}" presName="sibTrans" presStyleLbl="sibTrans2D1" presStyleIdx="1" presStyleCnt="2"/>
      <dgm:spPr/>
    </dgm:pt>
    <dgm:pt modelId="{27C75B92-5730-482B-8353-A47A86C92817}" type="pres">
      <dgm:prSet presAssocID="{1EC759D1-BB21-416A-85B7-E552D111AA46}" presName="connTx" presStyleLbl="sibTrans2D1" presStyleIdx="1" presStyleCnt="2"/>
      <dgm:spPr/>
    </dgm:pt>
    <dgm:pt modelId="{7720A83D-1CEA-45F5-9D01-9DC7071A4AB9}" type="pres">
      <dgm:prSet presAssocID="{1B712B93-E21D-4E54-9F4F-571B68E2B54C}" presName="composite" presStyleCnt="0"/>
      <dgm:spPr/>
    </dgm:pt>
    <dgm:pt modelId="{48F8E54D-EB03-407E-89D5-B7445052BE4D}" type="pres">
      <dgm:prSet presAssocID="{1B712B93-E21D-4E54-9F4F-571B68E2B54C}" presName="parTx" presStyleLbl="node1" presStyleIdx="1" presStyleCnt="3">
        <dgm:presLayoutVars>
          <dgm:chMax val="0"/>
          <dgm:chPref val="0"/>
          <dgm:bulletEnabled val="1"/>
        </dgm:presLayoutVars>
      </dgm:prSet>
      <dgm:spPr/>
    </dgm:pt>
    <dgm:pt modelId="{DC641FE1-0ECE-494F-957E-FE057B15670E}" type="pres">
      <dgm:prSet presAssocID="{1B712B93-E21D-4E54-9F4F-571B68E2B54C}" presName="parSh" presStyleLbl="node1" presStyleIdx="2" presStyleCnt="3"/>
      <dgm:spPr/>
    </dgm:pt>
    <dgm:pt modelId="{6FE1F992-B2B9-44D2-8C61-F154055919ED}" type="pres">
      <dgm:prSet presAssocID="{1B712B93-E21D-4E54-9F4F-571B68E2B54C}" presName="desTx" presStyleLbl="fgAcc1" presStyleIdx="2" presStyleCnt="3">
        <dgm:presLayoutVars>
          <dgm:bulletEnabled val="1"/>
        </dgm:presLayoutVars>
      </dgm:prSet>
      <dgm:spPr/>
    </dgm:pt>
  </dgm:ptLst>
  <dgm:cxnLst>
    <dgm:cxn modelId="{3B5E480D-2AA6-4726-89B6-B8DD241A7CBC}" srcId="{7BAECEFC-2DF0-4D64-A88D-A235751F5321}" destId="{1B712B93-E21D-4E54-9F4F-571B68E2B54C}" srcOrd="2" destOrd="0" parTransId="{2BA15681-B310-4936-ACDA-AA743DD81DF9}" sibTransId="{A2203E49-4FB5-4913-8282-9BBB10228248}"/>
    <dgm:cxn modelId="{C9A1A41A-56AA-4169-BA39-7408B5B15849}" type="presOf" srcId="{07337414-CC26-41CB-A213-3C5317529CD5}" destId="{B8C25A91-65E8-4E76-9C73-CE2D77FA6A23}" srcOrd="0" destOrd="0" presId="urn:microsoft.com/office/officeart/2005/8/layout/process3"/>
    <dgm:cxn modelId="{0DE84F1B-B080-4E9E-A317-1AC5C2F7C771}" srcId="{EEFB3B7C-0C0C-4BFA-BE11-2A218CABD1D3}" destId="{FEBE5FF0-E0D0-4A38-8D15-D7F1C22D88F8}" srcOrd="1" destOrd="0" parTransId="{0E054131-ED90-4C57-8198-6DB8673214A5}" sibTransId="{06DE428C-9C3D-4FEE-BC37-C9EA9DC95A5B}"/>
    <dgm:cxn modelId="{27FAF323-99A8-42D4-AFB9-580D62CB2F07}" type="presOf" srcId="{1B712B93-E21D-4E54-9F4F-571B68E2B54C}" destId="{48F8E54D-EB03-407E-89D5-B7445052BE4D}" srcOrd="0" destOrd="0" presId="urn:microsoft.com/office/officeart/2005/8/layout/process3"/>
    <dgm:cxn modelId="{AD953725-11A5-4DD6-ADD5-2830598BD061}" type="presOf" srcId="{1EC759D1-BB21-416A-85B7-E552D111AA46}" destId="{6DE80084-B355-4A83-B112-358314997E23}" srcOrd="0" destOrd="0" presId="urn:microsoft.com/office/officeart/2005/8/layout/process3"/>
    <dgm:cxn modelId="{77AE4E25-2EEF-4329-A3AE-D36BEAD15965}" type="presOf" srcId="{3C92AC3D-CC8D-4A44-B5F3-CEB08309768D}" destId="{6FE1F992-B2B9-44D2-8C61-F154055919ED}" srcOrd="0" destOrd="0" presId="urn:microsoft.com/office/officeart/2005/8/layout/process3"/>
    <dgm:cxn modelId="{2B69DD30-52D0-41AF-8BF4-67C46F63445E}" type="presOf" srcId="{78B5F506-C7A7-47AD-B445-60B199BF4A44}" destId="{289CAD3B-BA43-48E9-8EDA-93EF5EBB164B}" srcOrd="1" destOrd="0" presId="urn:microsoft.com/office/officeart/2005/8/layout/process3"/>
    <dgm:cxn modelId="{361BF847-81B3-469A-A9C6-A803674212A8}" type="presOf" srcId="{EEFB3B7C-0C0C-4BFA-BE11-2A218CABD1D3}" destId="{132BDCD3-2A2F-44A2-83C8-45F90F57CC60}" srcOrd="0" destOrd="0" presId="urn:microsoft.com/office/officeart/2005/8/layout/process3"/>
    <dgm:cxn modelId="{0FDC7F6F-9BB0-4D14-A7A0-FB2DC27C2665}" srcId="{EEFB3B7C-0C0C-4BFA-BE11-2A218CABD1D3}" destId="{D5CE02D1-3B42-4790-9880-0ECF0788AFCF}" srcOrd="0" destOrd="0" parTransId="{8E092D20-CEC5-4E9A-9102-81356FCE1D3A}" sibTransId="{EF4F2361-1744-4510-B189-49A56AA6F9BA}"/>
    <dgm:cxn modelId="{D413B66F-E490-4BAB-8E13-C0C781CACBD6}" type="presOf" srcId="{1B712B93-E21D-4E54-9F4F-571B68E2B54C}" destId="{DC641FE1-0ECE-494F-957E-FE057B15670E}" srcOrd="1" destOrd="0" presId="urn:microsoft.com/office/officeart/2005/8/layout/process3"/>
    <dgm:cxn modelId="{78E1DA75-A971-4FD9-907A-63A628E0524D}" srcId="{7BAECEFC-2DF0-4D64-A88D-A235751F5321}" destId="{78B5F506-C7A7-47AD-B445-60B199BF4A44}" srcOrd="1" destOrd="0" parTransId="{F1EFE4A8-FDF8-47CC-B92D-D1CE6F4D46EF}" sibTransId="{1EC759D1-BB21-416A-85B7-E552D111AA46}"/>
    <dgm:cxn modelId="{D264A07B-7F84-4836-8906-E5B816AB27CA}" type="presOf" srcId="{D5CE02D1-3B42-4790-9880-0ECF0788AFCF}" destId="{6689F747-3DF3-4C73-A689-1C24D550FAFB}" srcOrd="0" destOrd="0" presId="urn:microsoft.com/office/officeart/2005/8/layout/process3"/>
    <dgm:cxn modelId="{C7C59DA7-C68F-4BDD-9585-D8CD1046F20F}" type="presOf" srcId="{1EC759D1-BB21-416A-85B7-E552D111AA46}" destId="{27C75B92-5730-482B-8353-A47A86C92817}" srcOrd="1" destOrd="0" presId="urn:microsoft.com/office/officeart/2005/8/layout/process3"/>
    <dgm:cxn modelId="{4801F1BA-878A-4CD9-9818-B3BDBA187EDA}" type="presOf" srcId="{E1BA2469-2190-4607-91F2-EFC71CEC8BC5}" destId="{D5152BB2-5084-4F79-AF64-21F98CF06BB7}" srcOrd="1" destOrd="0" presId="urn:microsoft.com/office/officeart/2005/8/layout/process3"/>
    <dgm:cxn modelId="{ACF318C9-9435-4BD1-991D-40E7DC3844D2}" srcId="{1B712B93-E21D-4E54-9F4F-571B68E2B54C}" destId="{3C92AC3D-CC8D-4A44-B5F3-CEB08309768D}" srcOrd="0" destOrd="0" parTransId="{A8A49256-F9D7-472E-B0B6-DF90A4284761}" sibTransId="{FF815446-F0CA-4469-90F4-E38F3FAE7E78}"/>
    <dgm:cxn modelId="{BAF453CC-5CC5-49ED-9A2C-3FEDD1937A8D}" srcId="{7BAECEFC-2DF0-4D64-A88D-A235751F5321}" destId="{EEFB3B7C-0C0C-4BFA-BE11-2A218CABD1D3}" srcOrd="0" destOrd="0" parTransId="{C31B939C-CB21-470B-9A92-D6D7D9C24F94}" sibTransId="{E1BA2469-2190-4607-91F2-EFC71CEC8BC5}"/>
    <dgm:cxn modelId="{7F0164D0-5BA7-4632-8DCB-6742F11C521C}" type="presOf" srcId="{7BAECEFC-2DF0-4D64-A88D-A235751F5321}" destId="{4DD36D00-A76A-482D-ACA5-ED20819F0D90}" srcOrd="0" destOrd="0" presId="urn:microsoft.com/office/officeart/2005/8/layout/process3"/>
    <dgm:cxn modelId="{8C6DBCD5-6029-4604-A305-1663DF7F6B90}" type="presOf" srcId="{EEFB3B7C-0C0C-4BFA-BE11-2A218CABD1D3}" destId="{7DF09AF8-C51A-4C04-87CE-E02D14C27253}" srcOrd="1" destOrd="0" presId="urn:microsoft.com/office/officeart/2005/8/layout/process3"/>
    <dgm:cxn modelId="{E9927FE6-B2E5-4A13-BA0F-D4ADE71E8B72}" type="presOf" srcId="{78B5F506-C7A7-47AD-B445-60B199BF4A44}" destId="{04EF82C1-B39A-45E4-BDB9-40E264710368}" srcOrd="0" destOrd="0" presId="urn:microsoft.com/office/officeart/2005/8/layout/process3"/>
    <dgm:cxn modelId="{0BE3C1F3-096C-49C4-AFA0-62700F7AEE98}" type="presOf" srcId="{E1BA2469-2190-4607-91F2-EFC71CEC8BC5}" destId="{E0AC5851-2D94-4A1C-ADF5-950F8420A693}" srcOrd="0" destOrd="0" presId="urn:microsoft.com/office/officeart/2005/8/layout/process3"/>
    <dgm:cxn modelId="{81DC4BF5-9581-446F-BD89-F837F0D1139C}" srcId="{78B5F506-C7A7-47AD-B445-60B199BF4A44}" destId="{07337414-CC26-41CB-A213-3C5317529CD5}" srcOrd="0" destOrd="0" parTransId="{72683626-5FC2-4684-95E2-659EDACD1E09}" sibTransId="{A9B672E0-9EFC-420A-8566-089A5FBB8957}"/>
    <dgm:cxn modelId="{096295F6-5EA0-4320-8D58-FC9D6AC6146E}" type="presOf" srcId="{FEBE5FF0-E0D0-4A38-8D15-D7F1C22D88F8}" destId="{6689F747-3DF3-4C73-A689-1C24D550FAFB}" srcOrd="0" destOrd="1" presId="urn:microsoft.com/office/officeart/2005/8/layout/process3"/>
    <dgm:cxn modelId="{39463CC0-3B57-4978-8BEF-9790F0506B8B}" type="presParOf" srcId="{4DD36D00-A76A-482D-ACA5-ED20819F0D90}" destId="{AFA5E7A8-E03E-42D2-9606-DC575C4E8C72}" srcOrd="0" destOrd="0" presId="urn:microsoft.com/office/officeart/2005/8/layout/process3"/>
    <dgm:cxn modelId="{01C4FE82-CCA5-4C77-A5EF-929E6EC13641}" type="presParOf" srcId="{AFA5E7A8-E03E-42D2-9606-DC575C4E8C72}" destId="{132BDCD3-2A2F-44A2-83C8-45F90F57CC60}" srcOrd="0" destOrd="0" presId="urn:microsoft.com/office/officeart/2005/8/layout/process3"/>
    <dgm:cxn modelId="{2EECBCE0-9F73-43DC-AB7B-2B3B33C5133F}" type="presParOf" srcId="{AFA5E7A8-E03E-42D2-9606-DC575C4E8C72}" destId="{7DF09AF8-C51A-4C04-87CE-E02D14C27253}" srcOrd="1" destOrd="0" presId="urn:microsoft.com/office/officeart/2005/8/layout/process3"/>
    <dgm:cxn modelId="{F35E8E5D-3656-4EEB-B06B-4BCB79F702D4}" type="presParOf" srcId="{AFA5E7A8-E03E-42D2-9606-DC575C4E8C72}" destId="{6689F747-3DF3-4C73-A689-1C24D550FAFB}" srcOrd="2" destOrd="0" presId="urn:microsoft.com/office/officeart/2005/8/layout/process3"/>
    <dgm:cxn modelId="{D7DCE957-3642-45AC-A908-B2DC8116F975}" type="presParOf" srcId="{4DD36D00-A76A-482D-ACA5-ED20819F0D90}" destId="{E0AC5851-2D94-4A1C-ADF5-950F8420A693}" srcOrd="1" destOrd="0" presId="urn:microsoft.com/office/officeart/2005/8/layout/process3"/>
    <dgm:cxn modelId="{21B560A0-DEBE-4F66-9CD8-B036AD6FBB3D}" type="presParOf" srcId="{E0AC5851-2D94-4A1C-ADF5-950F8420A693}" destId="{D5152BB2-5084-4F79-AF64-21F98CF06BB7}" srcOrd="0" destOrd="0" presId="urn:microsoft.com/office/officeart/2005/8/layout/process3"/>
    <dgm:cxn modelId="{A80A5EB2-FF13-4B63-B5AA-9A2EA0D2D2BC}" type="presParOf" srcId="{4DD36D00-A76A-482D-ACA5-ED20819F0D90}" destId="{0908AF97-28D0-43D9-9318-10098F4C1C0A}" srcOrd="2" destOrd="0" presId="urn:microsoft.com/office/officeart/2005/8/layout/process3"/>
    <dgm:cxn modelId="{4B73697E-C0D9-444D-85E9-9CE172060B63}" type="presParOf" srcId="{0908AF97-28D0-43D9-9318-10098F4C1C0A}" destId="{04EF82C1-B39A-45E4-BDB9-40E264710368}" srcOrd="0" destOrd="0" presId="urn:microsoft.com/office/officeart/2005/8/layout/process3"/>
    <dgm:cxn modelId="{B6ABCCB1-6883-4320-AE88-32563F3CA55B}" type="presParOf" srcId="{0908AF97-28D0-43D9-9318-10098F4C1C0A}" destId="{289CAD3B-BA43-48E9-8EDA-93EF5EBB164B}" srcOrd="1" destOrd="0" presId="urn:microsoft.com/office/officeart/2005/8/layout/process3"/>
    <dgm:cxn modelId="{DFD2FC68-834F-46C7-AA81-0C1C62F9E7D1}" type="presParOf" srcId="{0908AF97-28D0-43D9-9318-10098F4C1C0A}" destId="{B8C25A91-65E8-4E76-9C73-CE2D77FA6A23}" srcOrd="2" destOrd="0" presId="urn:microsoft.com/office/officeart/2005/8/layout/process3"/>
    <dgm:cxn modelId="{E3AC4CFB-4CEC-4160-BA27-8A15E87981DC}" type="presParOf" srcId="{4DD36D00-A76A-482D-ACA5-ED20819F0D90}" destId="{6DE80084-B355-4A83-B112-358314997E23}" srcOrd="3" destOrd="0" presId="urn:microsoft.com/office/officeart/2005/8/layout/process3"/>
    <dgm:cxn modelId="{87066BAE-2FB5-4F64-B71C-50449FCE8604}" type="presParOf" srcId="{6DE80084-B355-4A83-B112-358314997E23}" destId="{27C75B92-5730-482B-8353-A47A86C92817}" srcOrd="0" destOrd="0" presId="urn:microsoft.com/office/officeart/2005/8/layout/process3"/>
    <dgm:cxn modelId="{8B6DC0F2-A3F7-43B7-90C1-262A1327FD4E}" type="presParOf" srcId="{4DD36D00-A76A-482D-ACA5-ED20819F0D90}" destId="{7720A83D-1CEA-45F5-9D01-9DC7071A4AB9}" srcOrd="4" destOrd="0" presId="urn:microsoft.com/office/officeart/2005/8/layout/process3"/>
    <dgm:cxn modelId="{2FA3ACA2-C2B2-4851-A70F-0AFCFABB6158}" type="presParOf" srcId="{7720A83D-1CEA-45F5-9D01-9DC7071A4AB9}" destId="{48F8E54D-EB03-407E-89D5-B7445052BE4D}" srcOrd="0" destOrd="0" presId="urn:microsoft.com/office/officeart/2005/8/layout/process3"/>
    <dgm:cxn modelId="{F1910B32-71DA-4E32-917D-64A95838EB29}" type="presParOf" srcId="{7720A83D-1CEA-45F5-9D01-9DC7071A4AB9}" destId="{DC641FE1-0ECE-494F-957E-FE057B15670E}" srcOrd="1" destOrd="0" presId="urn:microsoft.com/office/officeart/2005/8/layout/process3"/>
    <dgm:cxn modelId="{44DE27D8-89DF-479A-B1B3-5FC29A139F12}" type="presParOf" srcId="{7720A83D-1CEA-45F5-9D01-9DC7071A4AB9}" destId="{6FE1F992-B2B9-44D2-8C61-F154055919ED}"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C18020-3735-440A-B508-381932C6253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B04A329-D967-40DF-819E-98471B1A3275}">
      <dgm:prSet/>
      <dgm:spPr/>
      <dgm:t>
        <a:bodyPr/>
        <a:lstStyle/>
        <a:p>
          <a:r>
            <a:rPr lang="en-US" dirty="0"/>
            <a:t>What key lessons can we learn from comparing stronger and weaker proposals?</a:t>
          </a:r>
        </a:p>
      </dgm:t>
    </dgm:pt>
    <dgm:pt modelId="{5CE2C657-6BCC-4C2E-B528-3012BB6AA81B}" type="parTrans" cxnId="{F41D5458-C717-43C9-A5B5-EBBF6C2073AC}">
      <dgm:prSet/>
      <dgm:spPr/>
      <dgm:t>
        <a:bodyPr/>
        <a:lstStyle/>
        <a:p>
          <a:endParaRPr lang="en-US"/>
        </a:p>
      </dgm:t>
    </dgm:pt>
    <dgm:pt modelId="{D463718E-3C73-4B9C-8807-2E37BB7AE074}" type="sibTrans" cxnId="{F41D5458-C717-43C9-A5B5-EBBF6C2073AC}">
      <dgm:prSet/>
      <dgm:spPr/>
      <dgm:t>
        <a:bodyPr/>
        <a:lstStyle/>
        <a:p>
          <a:endParaRPr lang="en-US"/>
        </a:p>
      </dgm:t>
    </dgm:pt>
    <dgm:pt modelId="{F8F895B6-1B76-4CFC-B1E0-0B29454E4C5F}">
      <dgm:prSet/>
      <dgm:spPr/>
      <dgm:t>
        <a:bodyPr/>
        <a:lstStyle/>
        <a:p>
          <a:r>
            <a:rPr lang="en-US" dirty="0"/>
            <a:t>How do you think these discussions will impact your approach to writing grant proposals?</a:t>
          </a:r>
        </a:p>
      </dgm:t>
    </dgm:pt>
    <dgm:pt modelId="{3810E400-C06F-4512-8346-3BA62903B99A}" type="parTrans" cxnId="{36DD3565-3D63-48AF-AF10-3721ADCA201C}">
      <dgm:prSet/>
      <dgm:spPr/>
      <dgm:t>
        <a:bodyPr/>
        <a:lstStyle/>
        <a:p>
          <a:endParaRPr lang="en-US"/>
        </a:p>
      </dgm:t>
    </dgm:pt>
    <dgm:pt modelId="{0DF6B445-FF20-496D-B148-0A2CBC1AF43D}" type="sibTrans" cxnId="{36DD3565-3D63-48AF-AF10-3721ADCA201C}">
      <dgm:prSet/>
      <dgm:spPr/>
      <dgm:t>
        <a:bodyPr/>
        <a:lstStyle/>
        <a:p>
          <a:endParaRPr lang="en-US"/>
        </a:p>
      </dgm:t>
    </dgm:pt>
    <dgm:pt modelId="{68E63B3A-D523-4E09-ACCE-803F4CDEE75D}" type="pres">
      <dgm:prSet presAssocID="{22C18020-3735-440A-B508-381932C62535}" presName="linear" presStyleCnt="0">
        <dgm:presLayoutVars>
          <dgm:animLvl val="lvl"/>
          <dgm:resizeHandles val="exact"/>
        </dgm:presLayoutVars>
      </dgm:prSet>
      <dgm:spPr/>
    </dgm:pt>
    <dgm:pt modelId="{BB315FC7-D656-46DA-B116-245BE6DD1EE1}" type="pres">
      <dgm:prSet presAssocID="{0B04A329-D967-40DF-819E-98471B1A3275}" presName="parentText" presStyleLbl="node1" presStyleIdx="0" presStyleCnt="2">
        <dgm:presLayoutVars>
          <dgm:chMax val="0"/>
          <dgm:bulletEnabled val="1"/>
        </dgm:presLayoutVars>
      </dgm:prSet>
      <dgm:spPr/>
    </dgm:pt>
    <dgm:pt modelId="{4048BC53-ECCC-4208-96ED-E20DDCA378E0}" type="pres">
      <dgm:prSet presAssocID="{D463718E-3C73-4B9C-8807-2E37BB7AE074}" presName="spacer" presStyleCnt="0"/>
      <dgm:spPr/>
    </dgm:pt>
    <dgm:pt modelId="{4C6348BB-BED3-46B2-975A-F5F08D873B09}" type="pres">
      <dgm:prSet presAssocID="{F8F895B6-1B76-4CFC-B1E0-0B29454E4C5F}" presName="parentText" presStyleLbl="node1" presStyleIdx="1" presStyleCnt="2">
        <dgm:presLayoutVars>
          <dgm:chMax val="0"/>
          <dgm:bulletEnabled val="1"/>
        </dgm:presLayoutVars>
      </dgm:prSet>
      <dgm:spPr/>
    </dgm:pt>
  </dgm:ptLst>
  <dgm:cxnLst>
    <dgm:cxn modelId="{BE3DD32D-C398-48DC-B11A-42605C949128}" type="presOf" srcId="{22C18020-3735-440A-B508-381932C62535}" destId="{68E63B3A-D523-4E09-ACCE-803F4CDEE75D}" srcOrd="0" destOrd="0" presId="urn:microsoft.com/office/officeart/2005/8/layout/vList2"/>
    <dgm:cxn modelId="{241F8361-B719-4016-883C-85794183666C}" type="presOf" srcId="{F8F895B6-1B76-4CFC-B1E0-0B29454E4C5F}" destId="{4C6348BB-BED3-46B2-975A-F5F08D873B09}" srcOrd="0" destOrd="0" presId="urn:microsoft.com/office/officeart/2005/8/layout/vList2"/>
    <dgm:cxn modelId="{36DD3565-3D63-48AF-AF10-3721ADCA201C}" srcId="{22C18020-3735-440A-B508-381932C62535}" destId="{F8F895B6-1B76-4CFC-B1E0-0B29454E4C5F}" srcOrd="1" destOrd="0" parTransId="{3810E400-C06F-4512-8346-3BA62903B99A}" sibTransId="{0DF6B445-FF20-496D-B148-0A2CBC1AF43D}"/>
    <dgm:cxn modelId="{F41D5458-C717-43C9-A5B5-EBBF6C2073AC}" srcId="{22C18020-3735-440A-B508-381932C62535}" destId="{0B04A329-D967-40DF-819E-98471B1A3275}" srcOrd="0" destOrd="0" parTransId="{5CE2C657-6BCC-4C2E-B528-3012BB6AA81B}" sibTransId="{D463718E-3C73-4B9C-8807-2E37BB7AE074}"/>
    <dgm:cxn modelId="{D2BC1B92-4E81-4F3E-9CDC-DE0471DBF40B}" type="presOf" srcId="{0B04A329-D967-40DF-819E-98471B1A3275}" destId="{BB315FC7-D656-46DA-B116-245BE6DD1EE1}" srcOrd="0" destOrd="0" presId="urn:microsoft.com/office/officeart/2005/8/layout/vList2"/>
    <dgm:cxn modelId="{9655F018-F4B4-4235-A4BD-F9B21227CC10}" type="presParOf" srcId="{68E63B3A-D523-4E09-ACCE-803F4CDEE75D}" destId="{BB315FC7-D656-46DA-B116-245BE6DD1EE1}" srcOrd="0" destOrd="0" presId="urn:microsoft.com/office/officeart/2005/8/layout/vList2"/>
    <dgm:cxn modelId="{2DB35108-650D-478B-84A2-BA404FCB0F93}" type="presParOf" srcId="{68E63B3A-D523-4E09-ACCE-803F4CDEE75D}" destId="{4048BC53-ECCC-4208-96ED-E20DDCA378E0}" srcOrd="1" destOrd="0" presId="urn:microsoft.com/office/officeart/2005/8/layout/vList2"/>
    <dgm:cxn modelId="{B3C04A5D-B668-41DB-9C05-D647DCC6A433}" type="presParOf" srcId="{68E63B3A-D523-4E09-ACCE-803F4CDEE75D}" destId="{4C6348BB-BED3-46B2-975A-F5F08D873B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09AF8-C51A-4C04-87CE-E02D14C27253}">
      <dsp:nvSpPr>
        <dsp:cNvPr id="0" name=""/>
        <dsp:cNvSpPr/>
      </dsp:nvSpPr>
      <dsp:spPr>
        <a:xfrm>
          <a:off x="5230" y="1138869"/>
          <a:ext cx="2378024" cy="1036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kern="1200" dirty="0"/>
            <a:t>Version A</a:t>
          </a:r>
        </a:p>
      </dsp:txBody>
      <dsp:txXfrm>
        <a:off x="5230" y="1138869"/>
        <a:ext cx="2378024" cy="691200"/>
      </dsp:txXfrm>
    </dsp:sp>
    <dsp:sp modelId="{6689F747-3DF3-4C73-A689-1C24D550FAFB}">
      <dsp:nvSpPr>
        <dsp:cNvPr id="0" name=""/>
        <dsp:cNvSpPr/>
      </dsp:nvSpPr>
      <dsp:spPr>
        <a:xfrm>
          <a:off x="492295" y="1830068"/>
          <a:ext cx="2378024" cy="1382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Strengths</a:t>
          </a:r>
        </a:p>
        <a:p>
          <a:pPr marL="228600" lvl="1" indent="-228600" algn="l" defTabSz="1066800">
            <a:lnSpc>
              <a:spcPct val="90000"/>
            </a:lnSpc>
            <a:spcBef>
              <a:spcPct val="0"/>
            </a:spcBef>
            <a:spcAft>
              <a:spcPct val="15000"/>
            </a:spcAft>
            <a:buChar char="•"/>
          </a:pPr>
          <a:r>
            <a:rPr lang="en-US" sz="2400" kern="1200" dirty="0"/>
            <a:t>Weaknesses</a:t>
          </a:r>
        </a:p>
      </dsp:txBody>
      <dsp:txXfrm>
        <a:off x="532784" y="1870557"/>
        <a:ext cx="2297046" cy="1301422"/>
      </dsp:txXfrm>
    </dsp:sp>
    <dsp:sp modelId="{E0AC5851-2D94-4A1C-ADF5-950F8420A693}">
      <dsp:nvSpPr>
        <dsp:cNvPr id="0" name=""/>
        <dsp:cNvSpPr/>
      </dsp:nvSpPr>
      <dsp:spPr>
        <a:xfrm>
          <a:off x="2743754" y="11884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743754" y="1306851"/>
        <a:ext cx="586641" cy="355235"/>
      </dsp:txXfrm>
    </dsp:sp>
    <dsp:sp modelId="{289CAD3B-BA43-48E9-8EDA-93EF5EBB164B}">
      <dsp:nvSpPr>
        <dsp:cNvPr id="0" name=""/>
        <dsp:cNvSpPr/>
      </dsp:nvSpPr>
      <dsp:spPr>
        <a:xfrm>
          <a:off x="3825254" y="1138869"/>
          <a:ext cx="2378024" cy="1036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kern="1200" dirty="0"/>
            <a:t>Version B</a:t>
          </a:r>
        </a:p>
      </dsp:txBody>
      <dsp:txXfrm>
        <a:off x="3825254" y="1138869"/>
        <a:ext cx="2378024" cy="691200"/>
      </dsp:txXfrm>
    </dsp:sp>
    <dsp:sp modelId="{B8C25A91-65E8-4E76-9C73-CE2D77FA6A23}">
      <dsp:nvSpPr>
        <dsp:cNvPr id="0" name=""/>
        <dsp:cNvSpPr/>
      </dsp:nvSpPr>
      <dsp:spPr>
        <a:xfrm>
          <a:off x="4312320" y="1830068"/>
          <a:ext cx="2378024" cy="1382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Compare</a:t>
          </a:r>
        </a:p>
      </dsp:txBody>
      <dsp:txXfrm>
        <a:off x="4352809" y="1870557"/>
        <a:ext cx="2297046" cy="1301422"/>
      </dsp:txXfrm>
    </dsp:sp>
    <dsp:sp modelId="{6DE80084-B355-4A83-B112-358314997E23}">
      <dsp:nvSpPr>
        <dsp:cNvPr id="0" name=""/>
        <dsp:cNvSpPr/>
      </dsp:nvSpPr>
      <dsp:spPr>
        <a:xfrm>
          <a:off x="6563779" y="1188439"/>
          <a:ext cx="764259" cy="592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6563779" y="1306851"/>
        <a:ext cx="586641" cy="355235"/>
      </dsp:txXfrm>
    </dsp:sp>
    <dsp:sp modelId="{DC641FE1-0ECE-494F-957E-FE057B15670E}">
      <dsp:nvSpPr>
        <dsp:cNvPr id="0" name=""/>
        <dsp:cNvSpPr/>
      </dsp:nvSpPr>
      <dsp:spPr>
        <a:xfrm>
          <a:off x="7645279" y="1138869"/>
          <a:ext cx="2378024" cy="10367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marL="0" lvl="0" indent="0" algn="l" defTabSz="1066800">
            <a:lnSpc>
              <a:spcPct val="90000"/>
            </a:lnSpc>
            <a:spcBef>
              <a:spcPct val="0"/>
            </a:spcBef>
            <a:spcAft>
              <a:spcPct val="35000"/>
            </a:spcAft>
            <a:buNone/>
          </a:pPr>
          <a:r>
            <a:rPr lang="en-US" sz="2400" kern="1200" dirty="0"/>
            <a:t>Lessons Learned</a:t>
          </a:r>
        </a:p>
      </dsp:txBody>
      <dsp:txXfrm>
        <a:off x="7645279" y="1138869"/>
        <a:ext cx="2378024" cy="691200"/>
      </dsp:txXfrm>
    </dsp:sp>
    <dsp:sp modelId="{6FE1F992-B2B9-44D2-8C61-F154055919ED}">
      <dsp:nvSpPr>
        <dsp:cNvPr id="0" name=""/>
        <dsp:cNvSpPr/>
      </dsp:nvSpPr>
      <dsp:spPr>
        <a:xfrm>
          <a:off x="8132345" y="1830068"/>
          <a:ext cx="2378024" cy="1382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Apply to your proposals</a:t>
          </a:r>
        </a:p>
      </dsp:txBody>
      <dsp:txXfrm>
        <a:off x="8172834" y="1870557"/>
        <a:ext cx="2297046" cy="13014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315FC7-D656-46DA-B116-245BE6DD1EE1}">
      <dsp:nvSpPr>
        <dsp:cNvPr id="0" name=""/>
        <dsp:cNvSpPr/>
      </dsp:nvSpPr>
      <dsp:spPr>
        <a:xfrm>
          <a:off x="0" y="485649"/>
          <a:ext cx="10515600" cy="16309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What key lessons can we learn from comparing stronger and weaker proposals?</a:t>
          </a:r>
        </a:p>
      </dsp:txBody>
      <dsp:txXfrm>
        <a:off x="79618" y="565267"/>
        <a:ext cx="10356364" cy="1471744"/>
      </dsp:txXfrm>
    </dsp:sp>
    <dsp:sp modelId="{4C6348BB-BED3-46B2-975A-F5F08D873B09}">
      <dsp:nvSpPr>
        <dsp:cNvPr id="0" name=""/>
        <dsp:cNvSpPr/>
      </dsp:nvSpPr>
      <dsp:spPr>
        <a:xfrm>
          <a:off x="0" y="2234709"/>
          <a:ext cx="10515600" cy="16309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How do you think these discussions will impact your approach to writing grant proposals?</a:t>
          </a:r>
        </a:p>
      </dsp:txBody>
      <dsp:txXfrm>
        <a:off x="79618" y="2314327"/>
        <a:ext cx="10356364" cy="14717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C02027-C385-4B6E-93A3-5DEA9F9CDF62}" type="datetimeFigureOut">
              <a:rPr lang="en-US" smtClean="0"/>
              <a:t>1/16/2025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6FB056-6AD5-408C-AA79-741E865FC4C3}" type="slidenum">
              <a:rPr lang="en-US" smtClean="0"/>
              <a:t>‹#›</a:t>
            </a:fld>
            <a:endParaRPr lang="en-US"/>
          </a:p>
        </p:txBody>
      </p:sp>
    </p:spTree>
    <p:extLst>
      <p:ext uri="{BB962C8B-B14F-4D97-AF65-F5344CB8AC3E}">
        <p14:creationId xmlns:p14="http://schemas.microsoft.com/office/powerpoint/2010/main" val="69212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202020"/>
                </a:solidFill>
                <a:effectLst/>
                <a:latin typeface="Helvetica" panose="020B0604020202020204" pitchFamily="34" charset="0"/>
              </a:rPr>
              <a:t>Proposals will be evaluated for alignment with the mission and goals of Duke AHEAD and for these criteria, recognizing that not all will be relevant to a given proposal: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202020"/>
                </a:solidFill>
                <a:effectLst/>
                <a:latin typeface="Helvetica" panose="020B0604020202020204" pitchFamily="34" charset="0"/>
              </a:rPr>
              <a:t>Don’t have to focus just on these topics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24242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3</a:t>
            </a:fld>
            <a:endParaRPr lang="en-US"/>
          </a:p>
        </p:txBody>
      </p:sp>
    </p:spTree>
    <p:extLst>
      <p:ext uri="{BB962C8B-B14F-4D97-AF65-F5344CB8AC3E}">
        <p14:creationId xmlns:p14="http://schemas.microsoft.com/office/powerpoint/2010/main" val="866799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4</a:t>
            </a:fld>
            <a:endParaRPr lang="en-US"/>
          </a:p>
        </p:txBody>
      </p:sp>
    </p:spTree>
    <p:extLst>
      <p:ext uri="{BB962C8B-B14F-4D97-AF65-F5344CB8AC3E}">
        <p14:creationId xmlns:p14="http://schemas.microsoft.com/office/powerpoint/2010/main" val="560754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242424"/>
                </a:solidFill>
                <a:effectLst/>
                <a:latin typeface="Calibri" panose="020F0502020204030204" pitchFamily="34" charset="0"/>
              </a:rPr>
              <a:t>Innovation and how do you demonstrate</a:t>
            </a:r>
          </a:p>
          <a:p>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5</a:t>
            </a:fld>
            <a:endParaRPr lang="en-US"/>
          </a:p>
        </p:txBody>
      </p:sp>
    </p:spTree>
    <p:extLst>
      <p:ext uri="{BB962C8B-B14F-4D97-AF65-F5344CB8AC3E}">
        <p14:creationId xmlns:p14="http://schemas.microsoft.com/office/powerpoint/2010/main" val="4261647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202020"/>
                </a:solidFill>
                <a:effectLst/>
                <a:latin typeface="Helvetica" panose="020B0604020202020204" pitchFamily="34" charset="0"/>
              </a:rPr>
              <a:t>Proposals will be evaluated for alignment with the mission and goals of Duke AHEAD and for these criteria, recognizing that not all will be relevant to a given proposal:</a:t>
            </a:r>
            <a:endParaRPr lang="en-US" sz="1200" b="0" i="0" dirty="0">
              <a:solidFill>
                <a:srgbClr val="242424"/>
              </a:solidFill>
              <a:effectLst/>
              <a:latin typeface="Calibri" panose="020F0502020204030204" pitchFamily="34" charset="0"/>
            </a:endParaRPr>
          </a:p>
          <a:p>
            <a:endParaRPr lang="en-US" dirty="0"/>
          </a:p>
          <a:p>
            <a:r>
              <a:rPr lang="en-US" dirty="0"/>
              <a:t>Collaboration- working with biostats</a:t>
            </a:r>
          </a:p>
          <a:p>
            <a:endParaRPr lang="en-US" dirty="0"/>
          </a:p>
          <a:p>
            <a:r>
              <a:rPr lang="en-US" dirty="0"/>
              <a:t>Moving beyond satisfaction surveys- work with </a:t>
            </a:r>
            <a:r>
              <a:rPr lang="en-US" dirty="0">
                <a:effectLst/>
                <a:latin typeface="Segoe UI" panose="020B0502040204020203" pitchFamily="34" charset="0"/>
              </a:rPr>
              <a:t>duke learning innovation and lifetime education</a:t>
            </a:r>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6</a:t>
            </a:fld>
            <a:endParaRPr lang="en-US"/>
          </a:p>
        </p:txBody>
      </p:sp>
    </p:spTree>
    <p:extLst>
      <p:ext uri="{BB962C8B-B14F-4D97-AF65-F5344CB8AC3E}">
        <p14:creationId xmlns:p14="http://schemas.microsoft.com/office/powerpoint/2010/main" val="75369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latin typeface="Segoe UI" panose="020B0502040204020203" pitchFamily="34" charset="0"/>
              </a:rPr>
              <a:t>Multiple projects will be funded. </a:t>
            </a:r>
          </a:p>
          <a:p>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7</a:t>
            </a:fld>
            <a:endParaRPr lang="en-US"/>
          </a:p>
        </p:txBody>
      </p:sp>
    </p:spTree>
    <p:extLst>
      <p:ext uri="{BB962C8B-B14F-4D97-AF65-F5344CB8AC3E}">
        <p14:creationId xmlns:p14="http://schemas.microsoft.com/office/powerpoint/2010/main" val="376401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6FB056-6AD5-408C-AA79-741E865FC4C3}" type="slidenum">
              <a:rPr lang="en-US" smtClean="0"/>
              <a:t>22</a:t>
            </a:fld>
            <a:endParaRPr lang="en-US"/>
          </a:p>
        </p:txBody>
      </p:sp>
    </p:spTree>
    <p:extLst>
      <p:ext uri="{BB962C8B-B14F-4D97-AF65-F5344CB8AC3E}">
        <p14:creationId xmlns:p14="http://schemas.microsoft.com/office/powerpoint/2010/main" val="4253849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E6D61-15B2-4796-ABC1-D6EDADADAD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C5260A-781C-4D36-B882-D3AC5FC80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0FD8C3-EB76-453B-9C8E-FBADF5FBB7CD}"/>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3B42D8E3-7E1E-4BE7-B446-B428669296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17419A-D0CA-4369-9F60-78CAB3819446}"/>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5314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A9DA-7E82-46BB-A883-0CA299AA30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311B09-9AEB-4B53-9C52-6AB932FBF68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B054-4473-4EFE-855D-63C4783E380D}"/>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B13EE8A8-5192-4976-9A85-895EFB572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5EF12-C2D5-44D8-A721-7437599A9D70}"/>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156480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39A73-9DFD-4E8E-93F6-F2B8444A75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E7FD1F-8239-45FD-A812-AC1E090ED19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36B6F-1323-4777-8CE8-6E7EFB1DA87C}"/>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034F3E1D-DB9B-4CC6-9B2A-0AF63088C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DADDEC-4DB0-49BA-B706-24DC8C67BBC0}"/>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1729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81025-C776-4299-BD36-9784CB7793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C15305-8EC5-4AE9-AB6D-D7F9789D2A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52B8E-B15F-4BCC-A5C3-39FF89695BF1}"/>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3746776A-9334-44A0-B171-1E3F8491A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CE8492-E46F-49EE-BDE0-5E39852E90D3}"/>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232394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94A9-4BD8-44D1-890A-0D61131381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6AC81B-3466-4BAC-9E73-8AC0B49438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8E4A80-FD96-48E8-BDA1-152654F5DE72}"/>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70B70DE2-00FA-40F5-AE07-062B95E04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0BDF2-29D8-41AB-9072-CB45BAEB2B82}"/>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15249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EA74E-8A4E-4807-880B-A4408EB6A5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CC26CB-54D6-4824-83AE-070CA8B20E8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17958-104B-4E45-B21F-02E807ADCA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BE9D55-22D3-4B36-9920-2628E73EF889}"/>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6" name="Footer Placeholder 5">
            <a:extLst>
              <a:ext uri="{FF2B5EF4-FFF2-40B4-BE49-F238E27FC236}">
                <a16:creationId xmlns:a16="http://schemas.microsoft.com/office/drawing/2014/main" id="{7AD8C3CF-5A73-4CDB-B347-62D4C0186C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0DBA0-D34B-4FE4-8949-12489E057188}"/>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219119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3E11-5F52-4C2E-B17F-CA6DDAE22E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FE3BC7-3870-4193-9635-A1A62881EE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D3D122-ED9E-40D5-B1C8-4655685FC6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E48180-9CA9-41C0-97D6-42FEB6884A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0033435-7328-4C4B-9DF1-43053516A1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FD9A39-A029-4072-BF16-D4774E95C04A}"/>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8" name="Footer Placeholder 7">
            <a:extLst>
              <a:ext uri="{FF2B5EF4-FFF2-40B4-BE49-F238E27FC236}">
                <a16:creationId xmlns:a16="http://schemas.microsoft.com/office/drawing/2014/main" id="{88EF9687-60BD-414A-A22E-FD9844661E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31BBDF-9B38-4E56-948C-9300EEEB46CD}"/>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108218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80590-6F4F-407F-8499-6E98FC3738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24166E-E0A7-4378-88FC-5A55799AA048}"/>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4" name="Footer Placeholder 3">
            <a:extLst>
              <a:ext uri="{FF2B5EF4-FFF2-40B4-BE49-F238E27FC236}">
                <a16:creationId xmlns:a16="http://schemas.microsoft.com/office/drawing/2014/main" id="{ECA012CB-5104-4717-8C5D-63EF432DBA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0E299F-B622-4281-B043-E3050BE9B1ED}"/>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3909664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39B647-796C-42C3-A610-FB0294872631}"/>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3" name="Footer Placeholder 2">
            <a:extLst>
              <a:ext uri="{FF2B5EF4-FFF2-40B4-BE49-F238E27FC236}">
                <a16:creationId xmlns:a16="http://schemas.microsoft.com/office/drawing/2014/main" id="{5709D69C-6EC3-46BE-B689-463BC0E8A0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18E043-DF70-4B63-B3D7-2E1615E567C1}"/>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77277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C21B-44CC-479A-BB92-F92736AAD7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366236-C6EB-4FD5-B6E3-A5982ECB6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9013F7-431E-4FE6-8933-A0DA7532F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14A2C7-DF7B-476B-B543-AB3FF4F77F6C}"/>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6" name="Footer Placeholder 5">
            <a:extLst>
              <a:ext uri="{FF2B5EF4-FFF2-40B4-BE49-F238E27FC236}">
                <a16:creationId xmlns:a16="http://schemas.microsoft.com/office/drawing/2014/main" id="{27F11CD6-FE17-4FEA-B04E-480CC94ED4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8550B-C565-447C-84EA-B1A1337F144B}"/>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3617546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01DF0-D4EA-498B-A421-89AE65C0F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139769-96BE-4C0D-B277-B8A0B389F8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202FF8-D122-422D-8AAF-253EFF3C46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DB6667-3E87-4F15-98B7-5DDAFE710A66}"/>
              </a:ext>
            </a:extLst>
          </p:cNvPr>
          <p:cNvSpPr>
            <a:spLocks noGrp="1"/>
          </p:cNvSpPr>
          <p:nvPr>
            <p:ph type="dt" sz="half" idx="10"/>
          </p:nvPr>
        </p:nvSpPr>
        <p:spPr/>
        <p:txBody>
          <a:bodyPr/>
          <a:lstStyle/>
          <a:p>
            <a:fld id="{7EBDD416-1BC0-4AA4-9986-A8D02641E830}" type="datetimeFigureOut">
              <a:rPr lang="en-US" smtClean="0"/>
              <a:t>1/16/2025</a:t>
            </a:fld>
            <a:endParaRPr lang="en-US"/>
          </a:p>
        </p:txBody>
      </p:sp>
      <p:sp>
        <p:nvSpPr>
          <p:cNvPr id="6" name="Footer Placeholder 5">
            <a:extLst>
              <a:ext uri="{FF2B5EF4-FFF2-40B4-BE49-F238E27FC236}">
                <a16:creationId xmlns:a16="http://schemas.microsoft.com/office/drawing/2014/main" id="{7469E7E1-F4E5-4985-B23E-BA3890D5A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2F66CD-84DA-406B-8278-8E3BCD0F3AB2}"/>
              </a:ext>
            </a:extLst>
          </p:cNvPr>
          <p:cNvSpPr>
            <a:spLocks noGrp="1"/>
          </p:cNvSpPr>
          <p:nvPr>
            <p:ph type="sldNum" sz="quarter" idx="12"/>
          </p:nvPr>
        </p:nvSpPr>
        <p:spPr/>
        <p:txBody>
          <a:bodyPr/>
          <a:lstStyle/>
          <a:p>
            <a:fld id="{30FDA85F-F806-4F8D-B990-943744F4C395}" type="slidenum">
              <a:rPr lang="en-US" smtClean="0"/>
              <a:t>‹#›</a:t>
            </a:fld>
            <a:endParaRPr lang="en-US"/>
          </a:p>
        </p:txBody>
      </p:sp>
    </p:spTree>
    <p:extLst>
      <p:ext uri="{BB962C8B-B14F-4D97-AF65-F5344CB8AC3E}">
        <p14:creationId xmlns:p14="http://schemas.microsoft.com/office/powerpoint/2010/main" val="2186978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0EE37C9-EF84-4812-A498-FB56218148FA}"/>
              </a:ext>
            </a:extLst>
          </p:cNvPr>
          <p:cNvGrpSpPr/>
          <p:nvPr userDrawn="1"/>
        </p:nvGrpSpPr>
        <p:grpSpPr>
          <a:xfrm>
            <a:off x="-1" y="5599967"/>
            <a:ext cx="12192001" cy="1233376"/>
            <a:chOff x="-1" y="5599967"/>
            <a:chExt cx="12192001" cy="1233376"/>
          </a:xfrm>
        </p:grpSpPr>
        <p:pic>
          <p:nvPicPr>
            <p:cNvPr id="8" name="Picture 7">
              <a:extLst>
                <a:ext uri="{FF2B5EF4-FFF2-40B4-BE49-F238E27FC236}">
                  <a16:creationId xmlns:a16="http://schemas.microsoft.com/office/drawing/2014/main" id="{CF308D48-2792-434B-95C1-6D722F611E44}"/>
                </a:ext>
              </a:extLst>
            </p:cNvPr>
            <p:cNvPicPr>
              <a:picLocks noChangeAspect="1"/>
            </p:cNvPicPr>
            <p:nvPr/>
          </p:nvPicPr>
          <p:blipFill rotWithShape="1">
            <a:blip r:embed="rId13"/>
            <a:srcRect l="55847" t="49994" r="41290" b="49256"/>
            <a:stretch/>
          </p:blipFill>
          <p:spPr>
            <a:xfrm>
              <a:off x="-1" y="6158103"/>
              <a:ext cx="12191999" cy="117105"/>
            </a:xfrm>
            <a:prstGeom prst="rect">
              <a:avLst/>
            </a:prstGeom>
          </p:spPr>
        </p:pic>
        <p:pic>
          <p:nvPicPr>
            <p:cNvPr id="9" name="Picture 8">
              <a:extLst>
                <a:ext uri="{FF2B5EF4-FFF2-40B4-BE49-F238E27FC236}">
                  <a16:creationId xmlns:a16="http://schemas.microsoft.com/office/drawing/2014/main" id="{20AFA0CF-9EF4-4A8D-B87F-B3A4923DCDEA}"/>
                </a:ext>
              </a:extLst>
            </p:cNvPr>
            <p:cNvPicPr>
              <a:picLocks noChangeAspect="1"/>
            </p:cNvPicPr>
            <p:nvPr/>
          </p:nvPicPr>
          <p:blipFill rotWithShape="1">
            <a:blip r:embed="rId13"/>
            <a:srcRect l="47137" t="49994" r="47929" b="47946"/>
            <a:stretch/>
          </p:blipFill>
          <p:spPr>
            <a:xfrm>
              <a:off x="0" y="6338455"/>
              <a:ext cx="12192000" cy="228212"/>
            </a:xfrm>
            <a:prstGeom prst="rect">
              <a:avLst/>
            </a:prstGeom>
          </p:spPr>
        </p:pic>
        <p:sp>
          <p:nvSpPr>
            <p:cNvPr id="10" name="Isosceles Triangle 9">
              <a:extLst>
                <a:ext uri="{FF2B5EF4-FFF2-40B4-BE49-F238E27FC236}">
                  <a16:creationId xmlns:a16="http://schemas.microsoft.com/office/drawing/2014/main" id="{E14FFE84-D367-4046-A8F3-5FC49C1792D0}"/>
                </a:ext>
              </a:extLst>
            </p:cNvPr>
            <p:cNvSpPr/>
            <p:nvPr/>
          </p:nvSpPr>
          <p:spPr>
            <a:xfrm>
              <a:off x="10813312" y="5599967"/>
              <a:ext cx="1287344" cy="1233376"/>
            </a:xfrm>
            <a:prstGeom prst="triangle">
              <a:avLst>
                <a:gd name="adj" fmla="val 4834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4811E54A-B10B-4CEF-B9F4-E7FABC01B3AE}"/>
                </a:ext>
              </a:extLst>
            </p:cNvPr>
            <p:cNvPicPr>
              <a:picLocks noChangeAspect="1"/>
            </p:cNvPicPr>
            <p:nvPr/>
          </p:nvPicPr>
          <p:blipFill rotWithShape="1">
            <a:blip r:embed="rId13">
              <a:clrChange>
                <a:clrFrom>
                  <a:srgbClr val="FFFFFF"/>
                </a:clrFrom>
                <a:clrTo>
                  <a:srgbClr val="FFFFFF">
                    <a:alpha val="0"/>
                  </a:srgbClr>
                </a:clrTo>
              </a:clrChange>
            </a:blip>
            <a:srcRect l="45431" t="5299" r="39950" b="43810"/>
            <a:stretch/>
          </p:blipFill>
          <p:spPr>
            <a:xfrm>
              <a:off x="10988128" y="5887102"/>
              <a:ext cx="958977" cy="907033"/>
            </a:xfrm>
            <a:prstGeom prst="rect">
              <a:avLst/>
            </a:prstGeom>
          </p:spPr>
        </p:pic>
      </p:grpSp>
      <p:sp>
        <p:nvSpPr>
          <p:cNvPr id="2" name="Title Placeholder 1">
            <a:extLst>
              <a:ext uri="{FF2B5EF4-FFF2-40B4-BE49-F238E27FC236}">
                <a16:creationId xmlns:a16="http://schemas.microsoft.com/office/drawing/2014/main" id="{E70B2968-370F-4F19-A733-290A39617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EE2CBC-EC77-47E3-B7D2-B3E6A73296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D3D1FD-F275-4480-9BAC-EFD7C0DA4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DD416-1BC0-4AA4-9986-A8D02641E830}" type="datetimeFigureOut">
              <a:rPr lang="en-US" smtClean="0"/>
              <a:t>1/16/2025</a:t>
            </a:fld>
            <a:endParaRPr lang="en-US"/>
          </a:p>
        </p:txBody>
      </p:sp>
      <p:sp>
        <p:nvSpPr>
          <p:cNvPr id="5" name="Footer Placeholder 4">
            <a:extLst>
              <a:ext uri="{FF2B5EF4-FFF2-40B4-BE49-F238E27FC236}">
                <a16:creationId xmlns:a16="http://schemas.microsoft.com/office/drawing/2014/main" id="{EBA97AD1-8077-44C5-B81F-43F8254EC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3643BD-CE94-4636-B28E-728FB6005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FDA85F-F806-4F8D-B990-943744F4C395}" type="slidenum">
              <a:rPr lang="en-US" smtClean="0"/>
              <a:t>‹#›</a:t>
            </a:fld>
            <a:endParaRPr lang="en-US"/>
          </a:p>
        </p:txBody>
      </p:sp>
    </p:spTree>
    <p:extLst>
      <p:ext uri="{BB962C8B-B14F-4D97-AF65-F5344CB8AC3E}">
        <p14:creationId xmlns:p14="http://schemas.microsoft.com/office/powerpoint/2010/main" val="2265569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3" Type="http://schemas.openxmlformats.org/officeDocument/2006/relationships/hyperlink" Target="https://duke.zoom.us/meeting/register/tJArd-6prDsuG9L8msgK-z9MW49AHuTvuUyM" TargetMode="External"/><Relationship Id="rId2" Type="http://schemas.openxmlformats.org/officeDocument/2006/relationships/hyperlink" Target="https://duke.is/aheadgra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E5551-6F6F-4866-8532-24CD5659A631}"/>
              </a:ext>
            </a:extLst>
          </p:cNvPr>
          <p:cNvSpPr>
            <a:spLocks noGrp="1"/>
          </p:cNvSpPr>
          <p:nvPr>
            <p:ph type="ctrTitle"/>
          </p:nvPr>
        </p:nvSpPr>
        <p:spPr>
          <a:xfrm>
            <a:off x="1524000" y="307115"/>
            <a:ext cx="9614053" cy="2387600"/>
          </a:xfrm>
        </p:spPr>
        <p:txBody>
          <a:bodyPr>
            <a:normAutofit/>
          </a:bodyPr>
          <a:lstStyle/>
          <a:p>
            <a:r>
              <a:rPr lang="en-US" sz="4900" b="0" i="0" dirty="0">
                <a:solidFill>
                  <a:srgbClr val="242424"/>
                </a:solidFill>
                <a:effectLst/>
              </a:rPr>
              <a:t>Pitfalls and Pearls- </a:t>
            </a:r>
            <a:br>
              <a:rPr lang="en-US" sz="4900" b="0" i="0" dirty="0">
                <a:solidFill>
                  <a:srgbClr val="242424"/>
                </a:solidFill>
                <a:effectLst/>
              </a:rPr>
            </a:br>
            <a:r>
              <a:rPr lang="en-US" sz="4900" b="0" i="0" dirty="0">
                <a:solidFill>
                  <a:srgbClr val="242424"/>
                </a:solidFill>
                <a:effectLst/>
              </a:rPr>
              <a:t>Guidance for Writing a Strong Duke AHEAD Grant Proposal</a:t>
            </a:r>
            <a:endParaRPr lang="en-US" dirty="0"/>
          </a:p>
        </p:txBody>
      </p:sp>
      <p:sp>
        <p:nvSpPr>
          <p:cNvPr id="3" name="Subtitle 2">
            <a:extLst>
              <a:ext uri="{FF2B5EF4-FFF2-40B4-BE49-F238E27FC236}">
                <a16:creationId xmlns:a16="http://schemas.microsoft.com/office/drawing/2014/main" id="{28051A43-47DC-4F80-8B0A-E32463DE12AF}"/>
              </a:ext>
            </a:extLst>
          </p:cNvPr>
          <p:cNvSpPr>
            <a:spLocks noGrp="1"/>
          </p:cNvSpPr>
          <p:nvPr>
            <p:ph type="subTitle" idx="1"/>
          </p:nvPr>
        </p:nvSpPr>
        <p:spPr/>
        <p:txBody>
          <a:bodyPr/>
          <a:lstStyle/>
          <a:p>
            <a:r>
              <a:rPr lang="en-US" sz="2800" dirty="0"/>
              <a:t>Midge Bowers DNP, FNP-BC</a:t>
            </a:r>
          </a:p>
          <a:p>
            <a:r>
              <a:rPr lang="en-US" sz="2800" dirty="0"/>
              <a:t>Rebecca </a:t>
            </a:r>
            <a:r>
              <a:rPr lang="en-US" sz="2800" dirty="0" err="1"/>
              <a:t>Sadun</a:t>
            </a:r>
            <a:r>
              <a:rPr lang="en-US" sz="2800" dirty="0"/>
              <a:t> MD PhD</a:t>
            </a:r>
          </a:p>
          <a:p>
            <a:r>
              <a:rPr lang="en-US" sz="2800" dirty="0"/>
              <a:t>Megan von </a:t>
            </a:r>
            <a:r>
              <a:rPr lang="en-US" sz="2800" dirty="0" err="1"/>
              <a:t>Isenburg</a:t>
            </a:r>
            <a:r>
              <a:rPr lang="en-US" sz="2800" dirty="0"/>
              <a:t> MSLS</a:t>
            </a:r>
          </a:p>
          <a:p>
            <a:endParaRPr lang="en-US" dirty="0"/>
          </a:p>
        </p:txBody>
      </p:sp>
    </p:spTree>
    <p:extLst>
      <p:ext uri="{BB962C8B-B14F-4D97-AF65-F5344CB8AC3E}">
        <p14:creationId xmlns:p14="http://schemas.microsoft.com/office/powerpoint/2010/main" val="3213090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CE86A8-0A0F-4589-8024-94BE8E608320}"/>
              </a:ext>
            </a:extLst>
          </p:cNvPr>
          <p:cNvSpPr>
            <a:spLocks noGrp="1"/>
          </p:cNvSpPr>
          <p:nvPr>
            <p:ph idx="1"/>
          </p:nvPr>
        </p:nvSpPr>
        <p:spPr>
          <a:xfrm>
            <a:off x="838200" y="646258"/>
            <a:ext cx="10515600" cy="4351338"/>
          </a:xfrm>
        </p:spPr>
        <p:txBody>
          <a:bodyPr>
            <a:noAutofit/>
          </a:bodyPr>
          <a:lstStyle/>
          <a:p>
            <a:pPr marL="0" indent="0">
              <a:buNone/>
            </a:pPr>
            <a:r>
              <a:rPr lang="en-US" sz="2700" b="1" u="sng" dirty="0"/>
              <a:t>Weaknesses</a:t>
            </a:r>
            <a:endParaRPr lang="en-US" sz="2700" b="1" dirty="0"/>
          </a:p>
          <a:p>
            <a:pPr lvl="0"/>
            <a:r>
              <a:rPr lang="en-US" sz="2700" dirty="0"/>
              <a:t>No clear education innovation; no synergistic collaborations</a:t>
            </a:r>
          </a:p>
          <a:p>
            <a:r>
              <a:rPr lang="en-US" sz="2700" dirty="0"/>
              <a:t>This is work that should be supported by the division</a:t>
            </a:r>
          </a:p>
          <a:p>
            <a:pPr lvl="0"/>
            <a:r>
              <a:rPr lang="en-US" sz="2700" dirty="0"/>
              <a:t>More than 25% of the budget goes to the PI’s salary (against the rules)</a:t>
            </a:r>
          </a:p>
          <a:p>
            <a:pPr lvl="0"/>
            <a:r>
              <a:rPr lang="en-US" sz="2700" dirty="0"/>
              <a:t>A large portion of the salary is for capitol expenses minimally related to this project (e.g., projector, textbooks)</a:t>
            </a:r>
          </a:p>
          <a:p>
            <a:pPr lvl="0"/>
            <a:r>
              <a:rPr lang="en-US" sz="2700" dirty="0"/>
              <a:t>Misalignment with question (assessment doesn’t seek to measure impact of the curriculum on # primary question)</a:t>
            </a:r>
          </a:p>
          <a:p>
            <a:pPr lvl="0"/>
            <a:r>
              <a:rPr lang="en-US" sz="2700" dirty="0"/>
              <a:t>Outcome unlikely to be publishable (doesn’t contribute to the field)</a:t>
            </a:r>
          </a:p>
          <a:p>
            <a:pPr lvl="0"/>
            <a:r>
              <a:rPr lang="en-US" sz="2700" dirty="0"/>
              <a:t>Will not advance the PI’s career (or lead to future grant opportunities)</a:t>
            </a:r>
          </a:p>
          <a:p>
            <a:pPr lvl="0"/>
            <a:r>
              <a:rPr lang="en-US" sz="2700" dirty="0"/>
              <a:t>Unclear how many learners will benefit (low impact)</a:t>
            </a:r>
          </a:p>
        </p:txBody>
      </p:sp>
    </p:spTree>
    <p:extLst>
      <p:ext uri="{BB962C8B-B14F-4D97-AF65-F5344CB8AC3E}">
        <p14:creationId xmlns:p14="http://schemas.microsoft.com/office/powerpoint/2010/main" val="7006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4ED80-9967-48C0-926F-F595B508FDD2}"/>
              </a:ext>
            </a:extLst>
          </p:cNvPr>
          <p:cNvSpPr>
            <a:spLocks noGrp="1"/>
          </p:cNvSpPr>
          <p:nvPr>
            <p:ph type="title"/>
          </p:nvPr>
        </p:nvSpPr>
        <p:spPr/>
        <p:txBody>
          <a:bodyPr/>
          <a:lstStyle/>
          <a:p>
            <a:r>
              <a:rPr lang="en-US" b="1" dirty="0">
                <a:latin typeface="Calibri "/>
              </a:rPr>
              <a:t>IMPROVED Grant Application Example 1</a:t>
            </a:r>
          </a:p>
        </p:txBody>
      </p:sp>
      <p:sp>
        <p:nvSpPr>
          <p:cNvPr id="3" name="Content Placeholder 2">
            <a:extLst>
              <a:ext uri="{FF2B5EF4-FFF2-40B4-BE49-F238E27FC236}">
                <a16:creationId xmlns:a16="http://schemas.microsoft.com/office/drawing/2014/main" id="{E702DAC0-758B-49F0-87A2-D08E60415FE1}"/>
              </a:ext>
            </a:extLst>
          </p:cNvPr>
          <p:cNvSpPr>
            <a:spLocks noGrp="1"/>
          </p:cNvSpPr>
          <p:nvPr>
            <p:ph idx="1"/>
          </p:nvPr>
        </p:nvSpPr>
        <p:spPr>
          <a:xfrm>
            <a:off x="838199" y="1743985"/>
            <a:ext cx="10673443" cy="4351338"/>
          </a:xfrm>
        </p:spPr>
        <p:txBody>
          <a:bodyPr>
            <a:normAutofit/>
          </a:bodyPr>
          <a:lstStyle/>
          <a:p>
            <a:r>
              <a:rPr lang="en-US" b="1" dirty="0"/>
              <a:t>Title</a:t>
            </a:r>
            <a:r>
              <a:rPr lang="en-US" dirty="0"/>
              <a:t>: Teaching Core Principles of Palliative Care to Rheumatologists</a:t>
            </a:r>
          </a:p>
          <a:p>
            <a:endParaRPr lang="en-US" dirty="0"/>
          </a:p>
          <a:p>
            <a:r>
              <a:rPr lang="en-US" b="1" dirty="0"/>
              <a:t>Focused question</a:t>
            </a:r>
            <a:r>
              <a:rPr lang="en-US" dirty="0"/>
              <a:t>: Can rheumatologists learn core palliative care skills and appropriately to refer to palliative care for complex cases?</a:t>
            </a:r>
          </a:p>
        </p:txBody>
      </p:sp>
    </p:spTree>
    <p:extLst>
      <p:ext uri="{BB962C8B-B14F-4D97-AF65-F5344CB8AC3E}">
        <p14:creationId xmlns:p14="http://schemas.microsoft.com/office/powerpoint/2010/main" val="64689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B2EC3A-2699-442B-9D64-2A996F0F489F}"/>
              </a:ext>
            </a:extLst>
          </p:cNvPr>
          <p:cNvSpPr>
            <a:spLocks noGrp="1"/>
          </p:cNvSpPr>
          <p:nvPr>
            <p:ph idx="1"/>
          </p:nvPr>
        </p:nvSpPr>
        <p:spPr>
          <a:xfrm>
            <a:off x="707569" y="742947"/>
            <a:ext cx="10812237" cy="5768749"/>
          </a:xfrm>
        </p:spPr>
        <p:txBody>
          <a:bodyPr>
            <a:normAutofit/>
          </a:bodyPr>
          <a:lstStyle/>
          <a:p>
            <a:pPr marL="0" indent="0">
              <a:buNone/>
            </a:pPr>
            <a:r>
              <a:rPr lang="en-US" b="1" u="sng" dirty="0"/>
              <a:t>Specific Aims</a:t>
            </a:r>
          </a:p>
          <a:p>
            <a:r>
              <a:rPr lang="en-US" dirty="0"/>
              <a:t>Aim 1 – Conduct a survey of 40 rheumatology providers (MDs and APPs from 2 institutions) to assess baseline knowledge/confidence/practice: </a:t>
            </a:r>
          </a:p>
          <a:p>
            <a:pPr lvl="1">
              <a:spcBef>
                <a:spcPts val="200"/>
              </a:spcBef>
            </a:pPr>
            <a:r>
              <a:rPr lang="en-US" dirty="0"/>
              <a:t>baseline knowledge of symptom management techniques </a:t>
            </a:r>
          </a:p>
          <a:p>
            <a:pPr lvl="1">
              <a:spcBef>
                <a:spcPts val="200"/>
              </a:spcBef>
            </a:pPr>
            <a:r>
              <a:rPr lang="en-US" dirty="0"/>
              <a:t>baseline confidence in initiating goals of care conversations</a:t>
            </a:r>
          </a:p>
          <a:p>
            <a:pPr lvl="1">
              <a:spcBef>
                <a:spcPts val="200"/>
              </a:spcBef>
            </a:pPr>
            <a:r>
              <a:rPr lang="en-US" dirty="0"/>
              <a:t>baseline estimated frequency of placing palliative care referrals</a:t>
            </a:r>
          </a:p>
          <a:p>
            <a:pPr lvl="1"/>
            <a:endParaRPr lang="en-US" sz="1200" dirty="0"/>
          </a:p>
          <a:p>
            <a:r>
              <a:rPr lang="en-US" dirty="0"/>
              <a:t>Aim 2 – Offer a three-part curriculum to 40 rheumatology providers:</a:t>
            </a:r>
          </a:p>
          <a:p>
            <a:pPr lvl="1">
              <a:spcBef>
                <a:spcPts val="200"/>
              </a:spcBef>
            </a:pPr>
            <a:r>
              <a:rPr lang="en-US" dirty="0"/>
              <a:t>teach the basic principles of fatigue management </a:t>
            </a:r>
          </a:p>
          <a:p>
            <a:pPr lvl="1">
              <a:spcBef>
                <a:spcPts val="200"/>
              </a:spcBef>
            </a:pPr>
            <a:r>
              <a:rPr lang="en-US" dirty="0"/>
              <a:t>train on how to start a goals of care conversation</a:t>
            </a:r>
          </a:p>
          <a:p>
            <a:pPr lvl="1">
              <a:spcBef>
                <a:spcPts val="200"/>
              </a:spcBef>
            </a:pPr>
            <a:r>
              <a:rPr lang="en-US" dirty="0"/>
              <a:t>convey the role of outpatient palliative care consultative services</a:t>
            </a:r>
          </a:p>
          <a:p>
            <a:pPr lvl="1"/>
            <a:endParaRPr lang="en-US" sz="1200" dirty="0"/>
          </a:p>
          <a:p>
            <a:r>
              <a:rPr lang="en-US" dirty="0"/>
              <a:t>Aim 3 – Assess the impact of the above curriculum using a post-survey (knowledge &amp; confidence) and case vignettes (skills &amp; attitudes)</a:t>
            </a:r>
          </a:p>
          <a:p>
            <a:pPr marL="0" indent="0">
              <a:buNone/>
            </a:pPr>
            <a:endParaRPr lang="en-US" dirty="0"/>
          </a:p>
        </p:txBody>
      </p:sp>
      <p:sp>
        <p:nvSpPr>
          <p:cNvPr id="4" name="Rectangle 3">
            <a:extLst>
              <a:ext uri="{FF2B5EF4-FFF2-40B4-BE49-F238E27FC236}">
                <a16:creationId xmlns:a16="http://schemas.microsoft.com/office/drawing/2014/main" id="{D6F27003-7225-435C-AFEF-4DF7B4C278E5}"/>
              </a:ext>
            </a:extLst>
          </p:cNvPr>
          <p:cNvSpPr/>
          <p:nvPr/>
        </p:nvSpPr>
        <p:spPr>
          <a:xfrm>
            <a:off x="4207328" y="52201"/>
            <a:ext cx="3524251" cy="1200329"/>
          </a:xfrm>
          <a:prstGeom prst="rect">
            <a:avLst/>
          </a:prstGeom>
          <a:ln>
            <a:solidFill>
              <a:schemeClr val="tx1"/>
            </a:solidFill>
          </a:ln>
        </p:spPr>
        <p:txBody>
          <a:bodyPr wrap="square">
            <a:spAutoFit/>
          </a:bodyPr>
          <a:lstStyle/>
          <a:p>
            <a:r>
              <a:rPr lang="en-US" b="1" dirty="0"/>
              <a:t>Old Specific Aims</a:t>
            </a:r>
            <a:r>
              <a:rPr lang="en-US" dirty="0"/>
              <a:t>: </a:t>
            </a:r>
          </a:p>
          <a:p>
            <a:r>
              <a:rPr lang="en-US" dirty="0"/>
              <a:t>Aim 1 – Refine learning objectives</a:t>
            </a:r>
          </a:p>
          <a:p>
            <a:r>
              <a:rPr lang="en-US" dirty="0"/>
              <a:t>Aim 2 – Create vignettes </a:t>
            </a:r>
          </a:p>
          <a:p>
            <a:r>
              <a:rPr lang="en-US" dirty="0"/>
              <a:t>Aim 3 – Assess what residents learn</a:t>
            </a:r>
          </a:p>
        </p:txBody>
      </p:sp>
      <p:sp>
        <p:nvSpPr>
          <p:cNvPr id="5" name="Rectangle 4">
            <a:extLst>
              <a:ext uri="{FF2B5EF4-FFF2-40B4-BE49-F238E27FC236}">
                <a16:creationId xmlns:a16="http://schemas.microsoft.com/office/drawing/2014/main" id="{FB9E8770-8A56-47A8-8C68-61D6E52C07ED}"/>
              </a:ext>
            </a:extLst>
          </p:cNvPr>
          <p:cNvSpPr/>
          <p:nvPr/>
        </p:nvSpPr>
        <p:spPr>
          <a:xfrm>
            <a:off x="9715504" y="52200"/>
            <a:ext cx="2422072" cy="1200329"/>
          </a:xfrm>
          <a:prstGeom prst="rect">
            <a:avLst/>
          </a:prstGeom>
          <a:ln>
            <a:solidFill>
              <a:schemeClr val="tx1"/>
            </a:solidFill>
          </a:ln>
        </p:spPr>
        <p:txBody>
          <a:bodyPr wrap="square">
            <a:spAutoFit/>
          </a:bodyPr>
          <a:lstStyle/>
          <a:p>
            <a:r>
              <a:rPr lang="en-US" b="1" dirty="0">
                <a:solidFill>
                  <a:srgbClr val="FF0000"/>
                </a:solidFill>
              </a:rPr>
              <a:t>New Specific Aims:</a:t>
            </a: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Highlight innovation</a:t>
            </a:r>
          </a:p>
          <a:p>
            <a:pPr marL="285750" indent="-285750">
              <a:buFont typeface="Arial" panose="020B0604020202020204" pitchFamily="34" charset="0"/>
              <a:buChar char="•"/>
            </a:pPr>
            <a:r>
              <a:rPr lang="en-US" dirty="0">
                <a:solidFill>
                  <a:srgbClr val="FF0000"/>
                </a:solidFill>
              </a:rPr>
              <a:t>Clarify outcomes</a:t>
            </a:r>
          </a:p>
          <a:p>
            <a:pPr marL="285750" indent="-285750">
              <a:buFont typeface="Arial" panose="020B0604020202020204" pitchFamily="34" charset="0"/>
              <a:buChar char="•"/>
            </a:pPr>
            <a:r>
              <a:rPr lang="en-US" dirty="0">
                <a:solidFill>
                  <a:srgbClr val="FF0000"/>
                </a:solidFill>
              </a:rPr>
              <a:t>Demonstrate impact</a:t>
            </a:r>
          </a:p>
        </p:txBody>
      </p:sp>
    </p:spTree>
    <p:extLst>
      <p:ext uri="{BB962C8B-B14F-4D97-AF65-F5344CB8AC3E}">
        <p14:creationId xmlns:p14="http://schemas.microsoft.com/office/powerpoint/2010/main" val="107186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FC12330-184E-4D53-9C74-B7A1CD9A5654}"/>
              </a:ext>
            </a:extLst>
          </p:cNvPr>
          <p:cNvGraphicFramePr>
            <a:graphicFrameLocks noGrp="1"/>
          </p:cNvGraphicFramePr>
          <p:nvPr/>
        </p:nvGraphicFramePr>
        <p:xfrm>
          <a:off x="496539" y="1359929"/>
          <a:ext cx="11202882" cy="3467994"/>
        </p:xfrm>
        <a:graphic>
          <a:graphicData uri="http://schemas.openxmlformats.org/drawingml/2006/table">
            <a:tbl>
              <a:tblPr firstRow="1" firstCol="1" bandRow="1">
                <a:tableStyleId>{5C22544A-7EE6-4342-B048-85BDC9FD1C3A}</a:tableStyleId>
              </a:tblPr>
              <a:tblGrid>
                <a:gridCol w="1854775">
                  <a:extLst>
                    <a:ext uri="{9D8B030D-6E8A-4147-A177-3AD203B41FA5}">
                      <a16:colId xmlns:a16="http://schemas.microsoft.com/office/drawing/2014/main" val="1833073766"/>
                    </a:ext>
                  </a:extLst>
                </a:gridCol>
                <a:gridCol w="2678074">
                  <a:extLst>
                    <a:ext uri="{9D8B030D-6E8A-4147-A177-3AD203B41FA5}">
                      <a16:colId xmlns:a16="http://schemas.microsoft.com/office/drawing/2014/main" val="1039519035"/>
                    </a:ext>
                  </a:extLst>
                </a:gridCol>
                <a:gridCol w="1762011">
                  <a:extLst>
                    <a:ext uri="{9D8B030D-6E8A-4147-A177-3AD203B41FA5}">
                      <a16:colId xmlns:a16="http://schemas.microsoft.com/office/drawing/2014/main" val="3977463980"/>
                    </a:ext>
                  </a:extLst>
                </a:gridCol>
                <a:gridCol w="4908022">
                  <a:extLst>
                    <a:ext uri="{9D8B030D-6E8A-4147-A177-3AD203B41FA5}">
                      <a16:colId xmlns:a16="http://schemas.microsoft.com/office/drawing/2014/main" val="12757907"/>
                    </a:ext>
                  </a:extLst>
                </a:gridCol>
              </a:tblGrid>
              <a:tr h="125095">
                <a:tc>
                  <a:txBody>
                    <a:bodyPr/>
                    <a:lstStyle/>
                    <a:p>
                      <a:pPr marL="0" marR="0">
                        <a:lnSpc>
                          <a:spcPct val="115000"/>
                        </a:lnSpc>
                        <a:spcBef>
                          <a:spcPts val="0"/>
                        </a:spcBef>
                        <a:spcAft>
                          <a:spcPts val="0"/>
                        </a:spcAft>
                      </a:pPr>
                      <a:r>
                        <a:rPr lang="en-US" sz="1900">
                          <a:effectLst/>
                        </a:rPr>
                        <a:t> </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Estimated Cost</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2223779"/>
                  </a:ext>
                </a:extLst>
              </a:tr>
              <a:tr h="125095">
                <a:tc>
                  <a:txBody>
                    <a:bodyPr/>
                    <a:lstStyle/>
                    <a:p>
                      <a:pPr marL="0" marR="0">
                        <a:lnSpc>
                          <a:spcPct val="115000"/>
                        </a:lnSpc>
                        <a:spcBef>
                          <a:spcPts val="0"/>
                        </a:spcBef>
                        <a:spcAft>
                          <a:spcPts val="0"/>
                        </a:spcAft>
                      </a:pPr>
                      <a:r>
                        <a:rPr lang="en-US" sz="1900">
                          <a:effectLst/>
                        </a:rPr>
                        <a:t>PI support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$2,500.00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3259136"/>
                  </a:ext>
                </a:extLst>
              </a:tr>
              <a:tr h="125095">
                <a:tc>
                  <a:txBody>
                    <a:bodyPr/>
                    <a:lstStyle/>
                    <a:p>
                      <a:pPr marL="0" marR="0">
                        <a:lnSpc>
                          <a:spcPct val="115000"/>
                        </a:lnSpc>
                        <a:spcBef>
                          <a:spcPts val="0"/>
                        </a:spcBef>
                        <a:spcAft>
                          <a:spcPts val="0"/>
                        </a:spcAft>
                      </a:pPr>
                      <a:r>
                        <a:rPr lang="en-US" sz="1900" dirty="0">
                          <a:effectLst/>
                        </a:rPr>
                        <a:t>Consultant Costs</a:t>
                      </a:r>
                    </a:p>
                    <a:p>
                      <a:pPr marL="0" marR="0">
                        <a:lnSpc>
                          <a:spcPct val="115000"/>
                        </a:lnSpc>
                        <a:spcBef>
                          <a:spcPts val="0"/>
                        </a:spcBef>
                        <a:spcAft>
                          <a:spcPts val="0"/>
                        </a:spcAft>
                      </a:pP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Biostatistician</a:t>
                      </a:r>
                    </a:p>
                    <a:p>
                      <a:pPr marL="0" marR="0">
                        <a:lnSpc>
                          <a:spcPct val="115000"/>
                        </a:lnSpc>
                        <a:spcBef>
                          <a:spcPts val="0"/>
                        </a:spcBef>
                        <a:spcAft>
                          <a:spcPts val="0"/>
                        </a:spcAft>
                      </a:pPr>
                      <a:r>
                        <a:rPr lang="en-US" sz="1900" dirty="0" err="1">
                          <a:effectLst/>
                          <a:latin typeface="+mn-lt"/>
                          <a:ea typeface="Times New Roman" panose="02020603050405020304" pitchFamily="18" charset="0"/>
                          <a:cs typeface="Times New Roman" panose="02020603050405020304" pitchFamily="18" charset="0"/>
                        </a:rPr>
                        <a:t>REDCap</a:t>
                      </a:r>
                      <a:r>
                        <a:rPr lang="en-US" sz="1900" dirty="0">
                          <a:effectLst/>
                          <a:latin typeface="+mn-lt"/>
                          <a:ea typeface="Times New Roman" panose="02020603050405020304" pitchFamily="18" charset="0"/>
                          <a:cs typeface="Times New Roman" panose="02020603050405020304" pitchFamily="18" charset="0"/>
                        </a:rPr>
                        <a:t> Build</a:t>
                      </a:r>
                    </a:p>
                  </a:txBody>
                  <a:tcPr marL="68580" marR="68580" marT="0" marB="0" anchor="b"/>
                </a:tc>
                <a:tc>
                  <a:txBody>
                    <a:bodyPr/>
                    <a:lstStyle/>
                    <a:p>
                      <a:pPr marL="0" marR="0">
                        <a:lnSpc>
                          <a:spcPct val="115000"/>
                        </a:lnSpc>
                        <a:spcBef>
                          <a:spcPts val="0"/>
                        </a:spcBef>
                        <a:spcAft>
                          <a:spcPts val="0"/>
                        </a:spcAft>
                      </a:pPr>
                      <a:r>
                        <a:rPr lang="en-US" sz="1900" dirty="0">
                          <a:effectLst/>
                          <a:latin typeface="+mn-lt"/>
                        </a:rPr>
                        <a:t> $3,500.00</a:t>
                      </a:r>
                    </a:p>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 $1,000.00</a:t>
                      </a:r>
                    </a:p>
                  </a:txBody>
                  <a:tcPr marL="68580" marR="68580" marT="0" marB="0" anchor="b"/>
                </a:tc>
                <a:tc>
                  <a:txBody>
                    <a:bodyPr/>
                    <a:lstStyle/>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Amount based on quote from statistical core</a:t>
                      </a:r>
                    </a:p>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Amount based on prior build costs</a:t>
                      </a:r>
                    </a:p>
                  </a:txBody>
                  <a:tcPr marL="68580" marR="68580" marT="0" marB="0" anchor="b"/>
                </a:tc>
                <a:extLst>
                  <a:ext uri="{0D108BD9-81ED-4DB2-BD59-A6C34878D82A}">
                    <a16:rowId xmlns:a16="http://schemas.microsoft.com/office/drawing/2014/main" val="3978217576"/>
                  </a:ext>
                </a:extLst>
              </a:tr>
              <a:tr h="125095">
                <a:tc>
                  <a:txBody>
                    <a:bodyPr/>
                    <a:lstStyle/>
                    <a:p>
                      <a:pPr marL="0" marR="0">
                        <a:lnSpc>
                          <a:spcPct val="115000"/>
                        </a:lnSpc>
                        <a:spcBef>
                          <a:spcPts val="0"/>
                        </a:spcBef>
                        <a:spcAft>
                          <a:spcPts val="0"/>
                        </a:spcAft>
                      </a:pPr>
                      <a:r>
                        <a:rPr lang="en-US" sz="1900" dirty="0">
                          <a:effectLst/>
                        </a:rPr>
                        <a:t>Equipment</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76788766"/>
                  </a:ext>
                </a:extLst>
              </a:tr>
              <a:tr h="125095">
                <a:tc>
                  <a:txBody>
                    <a:bodyPr/>
                    <a:lstStyle/>
                    <a:p>
                      <a:pPr marL="0" marR="0">
                        <a:lnSpc>
                          <a:spcPct val="115000"/>
                        </a:lnSpc>
                        <a:spcBef>
                          <a:spcPts val="0"/>
                        </a:spcBef>
                        <a:spcAft>
                          <a:spcPts val="0"/>
                        </a:spcAft>
                      </a:pPr>
                      <a:r>
                        <a:rPr lang="en-US" sz="1900">
                          <a:effectLst/>
                          <a:latin typeface="+mn-lt"/>
                        </a:rPr>
                        <a:t>Computer </a:t>
                      </a:r>
                      <a:endParaRPr lang="en-US" sz="190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Hardware</a:t>
                      </a:r>
                    </a:p>
                  </a:txBody>
                  <a:tcPr marL="68580" marR="68580" marT="0" marB="0" anchor="b"/>
                </a:tc>
                <a:tc>
                  <a:txBody>
                    <a:bodyPr/>
                    <a:lstStyle/>
                    <a:p>
                      <a:pPr marL="0" marR="0">
                        <a:lnSpc>
                          <a:spcPct val="115000"/>
                        </a:lnSpc>
                        <a:spcBef>
                          <a:spcPts val="0"/>
                        </a:spcBef>
                        <a:spcAft>
                          <a:spcPts val="0"/>
                        </a:spcAft>
                      </a:pPr>
                      <a:r>
                        <a:rPr lang="en-US" sz="1900" dirty="0">
                          <a:effectLst/>
                          <a:latin typeface="+mn-lt"/>
                        </a:rPr>
                        <a:t> $0.00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70209962"/>
                  </a:ext>
                </a:extLst>
              </a:tr>
              <a:tr h="125095">
                <a:tc>
                  <a:txBody>
                    <a:bodyPr/>
                    <a:lstStyle/>
                    <a:p>
                      <a:pPr>
                        <a:lnSpc>
                          <a:spcPct val="115000"/>
                        </a:lnSpc>
                      </a:pPr>
                      <a:endParaRPr lang="en-US" sz="19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Software</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02354399"/>
                  </a:ext>
                </a:extLst>
              </a:tr>
              <a:tr h="125095">
                <a:tc>
                  <a:txBody>
                    <a:bodyPr/>
                    <a:lstStyle/>
                    <a:p>
                      <a:pPr marL="0" marR="0">
                        <a:lnSpc>
                          <a:spcPct val="115000"/>
                        </a:lnSpc>
                        <a:spcBef>
                          <a:spcPts val="0"/>
                        </a:spcBef>
                        <a:spcAft>
                          <a:spcPts val="0"/>
                        </a:spcAft>
                      </a:pPr>
                      <a:r>
                        <a:rPr lang="en-US" sz="1900">
                          <a:effectLst/>
                        </a:rPr>
                        <a:t>Supplies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24234658"/>
                  </a:ext>
                </a:extLst>
              </a:tr>
              <a:tr h="125095">
                <a:tc>
                  <a:txBody>
                    <a:bodyPr/>
                    <a:lstStyle/>
                    <a:p>
                      <a:pPr marL="0" marR="0">
                        <a:lnSpc>
                          <a:spcPct val="115000"/>
                        </a:lnSpc>
                        <a:spcBef>
                          <a:spcPts val="0"/>
                        </a:spcBef>
                        <a:spcAft>
                          <a:spcPts val="0"/>
                        </a:spcAft>
                      </a:pPr>
                      <a:r>
                        <a:rPr lang="en-US" sz="1900">
                          <a:effectLst/>
                        </a:rPr>
                        <a:t>Travel</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ACR 2026</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$1,000.00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Will present at rheumatology national mtg</a:t>
                      </a:r>
                    </a:p>
                  </a:txBody>
                  <a:tcPr marL="68580" marR="68580" marT="0" marB="0" anchor="b"/>
                </a:tc>
                <a:extLst>
                  <a:ext uri="{0D108BD9-81ED-4DB2-BD59-A6C34878D82A}">
                    <a16:rowId xmlns:a16="http://schemas.microsoft.com/office/drawing/2014/main" val="1065787792"/>
                  </a:ext>
                </a:extLst>
              </a:tr>
              <a:tr h="125095">
                <a:tc>
                  <a:txBody>
                    <a:bodyPr/>
                    <a:lstStyle/>
                    <a:p>
                      <a:pPr marL="0" marR="0">
                        <a:lnSpc>
                          <a:spcPct val="115000"/>
                        </a:lnSpc>
                        <a:spcBef>
                          <a:spcPts val="0"/>
                        </a:spcBef>
                        <a:spcAft>
                          <a:spcPts val="0"/>
                        </a:spcAft>
                      </a:pPr>
                      <a:r>
                        <a:rPr lang="en-US" sz="1900">
                          <a:effectLst/>
                        </a:rPr>
                        <a:t>Other Expenses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Publication fee</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rPr>
                        <a:t> $2,000.00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latin typeface="+mn-lt"/>
                          <a:ea typeface="Times New Roman" panose="02020603050405020304" pitchFamily="18" charset="0"/>
                          <a:cs typeface="Times New Roman" panose="02020603050405020304" pitchFamily="18" charset="0"/>
                        </a:rPr>
                        <a:t>Plan to publish in </a:t>
                      </a:r>
                      <a:r>
                        <a:rPr lang="en-US" sz="1900" i="1" dirty="0">
                          <a:effectLst/>
                          <a:latin typeface="+mn-lt"/>
                          <a:ea typeface="Times New Roman" panose="02020603050405020304" pitchFamily="18" charset="0"/>
                          <a:cs typeface="Times New Roman" panose="02020603050405020304" pitchFamily="18" charset="0"/>
                        </a:rPr>
                        <a:t>AC&amp;R</a:t>
                      </a:r>
                    </a:p>
                  </a:txBody>
                  <a:tcPr marL="68580" marR="68580" marT="0" marB="0" anchor="b"/>
                </a:tc>
                <a:extLst>
                  <a:ext uri="{0D108BD9-81ED-4DB2-BD59-A6C34878D82A}">
                    <a16:rowId xmlns:a16="http://schemas.microsoft.com/office/drawing/2014/main" val="549738419"/>
                  </a:ext>
                </a:extLst>
              </a:tr>
              <a:tr h="132715">
                <a:tc gridSpan="2">
                  <a:txBody>
                    <a:bodyPr/>
                    <a:lstStyle/>
                    <a:p>
                      <a:pPr marL="0" marR="0">
                        <a:lnSpc>
                          <a:spcPct val="115000"/>
                        </a:lnSpc>
                        <a:spcBef>
                          <a:spcPts val="0"/>
                        </a:spcBef>
                        <a:spcAft>
                          <a:spcPts val="0"/>
                        </a:spcAft>
                      </a:pPr>
                      <a:r>
                        <a:rPr lang="en-US" sz="1900">
                          <a:effectLst/>
                        </a:rPr>
                        <a:t>Total Costs for Proposed Project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a:txBody>
                    <a:bodyPr/>
                    <a:lstStyle/>
                    <a:p>
                      <a:pPr marL="0" marR="0">
                        <a:lnSpc>
                          <a:spcPct val="115000"/>
                        </a:lnSpc>
                        <a:spcBef>
                          <a:spcPts val="0"/>
                        </a:spcBef>
                        <a:spcAft>
                          <a:spcPts val="0"/>
                        </a:spcAft>
                      </a:pPr>
                      <a:r>
                        <a:rPr lang="en-US" sz="1900" dirty="0">
                          <a:effectLst/>
                          <a:latin typeface="+mn-lt"/>
                        </a:rPr>
                        <a:t> $10,000.00</a:t>
                      </a: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endParaRPr lang="en-US" sz="1900" dirty="0">
                        <a:effectLst/>
                        <a:latin typeface="+mn-lt"/>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99085917"/>
                  </a:ext>
                </a:extLst>
              </a:tr>
            </a:tbl>
          </a:graphicData>
        </a:graphic>
      </p:graphicFrame>
      <p:sp>
        <p:nvSpPr>
          <p:cNvPr id="5" name="Rectangle 4">
            <a:extLst>
              <a:ext uri="{FF2B5EF4-FFF2-40B4-BE49-F238E27FC236}">
                <a16:creationId xmlns:a16="http://schemas.microsoft.com/office/drawing/2014/main" id="{6CF6F835-B01E-488F-94DE-943DA6DCFEA2}"/>
              </a:ext>
            </a:extLst>
          </p:cNvPr>
          <p:cNvSpPr/>
          <p:nvPr/>
        </p:nvSpPr>
        <p:spPr>
          <a:xfrm>
            <a:off x="403111" y="888875"/>
            <a:ext cx="1167820" cy="492443"/>
          </a:xfrm>
          <a:prstGeom prst="rect">
            <a:avLst/>
          </a:prstGeom>
        </p:spPr>
        <p:txBody>
          <a:bodyPr wrap="none">
            <a:spAutoFit/>
          </a:bodyPr>
          <a:lstStyle/>
          <a:p>
            <a:r>
              <a:rPr lang="en-US" sz="2600" b="1" u="sng" dirty="0"/>
              <a:t>Budget</a:t>
            </a:r>
          </a:p>
        </p:txBody>
      </p:sp>
    </p:spTree>
    <p:extLst>
      <p:ext uri="{BB962C8B-B14F-4D97-AF65-F5344CB8AC3E}">
        <p14:creationId xmlns:p14="http://schemas.microsoft.com/office/powerpoint/2010/main" val="2329477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iller's Pyramid of Clinical Competence – The iDea Book">
            <a:extLst>
              <a:ext uri="{FF2B5EF4-FFF2-40B4-BE49-F238E27FC236}">
                <a16:creationId xmlns:a16="http://schemas.microsoft.com/office/drawing/2014/main" id="{FB5C61E9-492A-4292-9C5E-035913941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9535" y="47627"/>
            <a:ext cx="9477375" cy="57340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732DB709-23E9-403D-BF42-EAFEB76007B2}"/>
              </a:ext>
            </a:extLst>
          </p:cNvPr>
          <p:cNvSpPr/>
          <p:nvPr/>
        </p:nvSpPr>
        <p:spPr>
          <a:xfrm>
            <a:off x="377270" y="374525"/>
            <a:ext cx="2953181" cy="492443"/>
          </a:xfrm>
          <a:prstGeom prst="rect">
            <a:avLst/>
          </a:prstGeom>
        </p:spPr>
        <p:txBody>
          <a:bodyPr wrap="none">
            <a:spAutoFit/>
          </a:bodyPr>
          <a:lstStyle/>
          <a:p>
            <a:r>
              <a:rPr lang="en-US" sz="2600" b="1" u="sng" dirty="0"/>
              <a:t>Learner Assessment</a:t>
            </a:r>
          </a:p>
        </p:txBody>
      </p:sp>
      <p:sp>
        <p:nvSpPr>
          <p:cNvPr id="4" name="Rectangle 3">
            <a:extLst>
              <a:ext uri="{FF2B5EF4-FFF2-40B4-BE49-F238E27FC236}">
                <a16:creationId xmlns:a16="http://schemas.microsoft.com/office/drawing/2014/main" id="{837FD2C8-C3FD-4615-8597-EBDD7CD234D2}"/>
              </a:ext>
            </a:extLst>
          </p:cNvPr>
          <p:cNvSpPr/>
          <p:nvPr/>
        </p:nvSpPr>
        <p:spPr>
          <a:xfrm>
            <a:off x="6988629" y="457200"/>
            <a:ext cx="832757" cy="2939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14D1CC1-687B-4679-8DBB-6ECA40A8E872}"/>
              </a:ext>
            </a:extLst>
          </p:cNvPr>
          <p:cNvSpPr/>
          <p:nvPr/>
        </p:nvSpPr>
        <p:spPr>
          <a:xfrm>
            <a:off x="9814153" y="5238750"/>
            <a:ext cx="832757" cy="2939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1080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2F4F2-C164-C602-B045-17B88832CE23}"/>
              </a:ext>
            </a:extLst>
          </p:cNvPr>
          <p:cNvSpPr>
            <a:spLocks noGrp="1"/>
          </p:cNvSpPr>
          <p:nvPr>
            <p:ph type="title"/>
          </p:nvPr>
        </p:nvSpPr>
        <p:spPr/>
        <p:txBody>
          <a:bodyPr/>
          <a:lstStyle/>
          <a:p>
            <a:r>
              <a:rPr lang="en-US" dirty="0"/>
              <a:t>Example 2: Service Learning Proposal</a:t>
            </a:r>
          </a:p>
        </p:txBody>
      </p:sp>
      <p:graphicFrame>
        <p:nvGraphicFramePr>
          <p:cNvPr id="4" name="Content Placeholder 3">
            <a:extLst>
              <a:ext uri="{FF2B5EF4-FFF2-40B4-BE49-F238E27FC236}">
                <a16:creationId xmlns:a16="http://schemas.microsoft.com/office/drawing/2014/main" id="{B1C23C89-6C56-A0E6-7FFB-EAE23FE7D2D8}"/>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0024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9C560-E969-91DB-353E-ED598DC0D5A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14D30E-0826-F11C-E190-C8EB9000C6F1}"/>
              </a:ext>
            </a:extLst>
          </p:cNvPr>
          <p:cNvSpPr txBox="1"/>
          <p:nvPr/>
        </p:nvSpPr>
        <p:spPr>
          <a:xfrm>
            <a:off x="2586789" y="1069943"/>
            <a:ext cx="8929037" cy="4093428"/>
          </a:xfrm>
          <a:prstGeom prst="rect">
            <a:avLst/>
          </a:prstGeom>
          <a:noFill/>
        </p:spPr>
        <p:txBody>
          <a:bodyPr wrap="square" rtlCol="0">
            <a:spAutoFit/>
          </a:bodyPr>
          <a:lstStyle/>
          <a:p>
            <a:r>
              <a:rPr lang="en-US" sz="2000" b="1" dirty="0"/>
              <a:t>Title</a:t>
            </a:r>
            <a:r>
              <a:rPr lang="en-US" sz="2000" dirty="0"/>
              <a:t>: Teaching Diabetes in Durham</a:t>
            </a:r>
          </a:p>
          <a:p>
            <a:endParaRPr lang="en-US" sz="2000" dirty="0"/>
          </a:p>
          <a:p>
            <a:r>
              <a:rPr lang="en-US" sz="2000" b="1" dirty="0"/>
              <a:t>Focused question</a:t>
            </a:r>
            <a:r>
              <a:rPr lang="en-US" sz="2000" dirty="0"/>
              <a:t>: Can a medical student service learning project reduce the burden of diabetes in Durham?</a:t>
            </a:r>
          </a:p>
          <a:p>
            <a:endParaRPr lang="en-US" sz="2000" dirty="0"/>
          </a:p>
          <a:p>
            <a:r>
              <a:rPr lang="en-US" sz="2000" b="1" dirty="0"/>
              <a:t>Background</a:t>
            </a:r>
            <a:r>
              <a:rPr lang="en-US" sz="2000" dirty="0"/>
              <a:t>: </a:t>
            </a:r>
            <a:r>
              <a:rPr lang="en-US" sz="2000" i="1" dirty="0"/>
              <a:t>(including brief review of prior research)  </a:t>
            </a:r>
          </a:p>
          <a:p>
            <a:r>
              <a:rPr lang="en-US" sz="2000" b="0" i="0" dirty="0">
                <a:solidFill>
                  <a:srgbClr val="111111"/>
                </a:solidFill>
                <a:effectLst/>
                <a:latin typeface="-apple-system"/>
              </a:rPr>
              <a:t>Diabetes is a widespread health issue that many people struggle to manage. It can lead to serious complications if not properly controlled. Medical students have the potential to make a positive impact by educating the community about diabetes management. Through education, individuals can learn how to better manage their condition and improve their quality of life. This project aims to leverage the knowledge and enthusiasm of medical students to provide valuable diabetes education to the community.</a:t>
            </a:r>
            <a:endParaRPr lang="en-US" sz="2000" dirty="0"/>
          </a:p>
        </p:txBody>
      </p:sp>
      <p:sp>
        <p:nvSpPr>
          <p:cNvPr id="4" name="Title 1">
            <a:extLst>
              <a:ext uri="{FF2B5EF4-FFF2-40B4-BE49-F238E27FC236}">
                <a16:creationId xmlns:a16="http://schemas.microsoft.com/office/drawing/2014/main" id="{5B8B7B96-89FC-1C12-E699-385A6B4BDAB8}"/>
              </a:ext>
            </a:extLst>
          </p:cNvPr>
          <p:cNvSpPr txBox="1">
            <a:spLocks/>
          </p:cNvSpPr>
          <p:nvPr/>
        </p:nvSpPr>
        <p:spPr>
          <a:xfrm>
            <a:off x="192504" y="243964"/>
            <a:ext cx="2177716" cy="2194252"/>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A</a:t>
            </a:r>
          </a:p>
        </p:txBody>
      </p:sp>
    </p:spTree>
    <p:extLst>
      <p:ext uri="{BB962C8B-B14F-4D97-AF65-F5344CB8AC3E}">
        <p14:creationId xmlns:p14="http://schemas.microsoft.com/office/powerpoint/2010/main" val="175539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1698A-4039-E361-3833-16AABE6C3D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FF4F83-B142-226E-19F6-535C61EDCB15}"/>
              </a:ext>
            </a:extLst>
          </p:cNvPr>
          <p:cNvSpPr>
            <a:spLocks noGrp="1"/>
          </p:cNvSpPr>
          <p:nvPr>
            <p:ph type="title" idx="4294967295"/>
          </p:nvPr>
        </p:nvSpPr>
        <p:spPr>
          <a:xfrm>
            <a:off x="192504" y="243964"/>
            <a:ext cx="2177716" cy="2194252"/>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p>
            <a:pPr algn="ctr"/>
            <a:r>
              <a:rPr lang="en-US" sz="6000" kern="1200" dirty="0">
                <a:solidFill>
                  <a:srgbClr val="FFFFFF"/>
                </a:solidFill>
                <a:latin typeface="+mj-lt"/>
                <a:ea typeface="+mj-ea"/>
                <a:cs typeface="+mj-cs"/>
              </a:rPr>
              <a:t>A</a:t>
            </a:r>
          </a:p>
        </p:txBody>
      </p:sp>
      <p:sp>
        <p:nvSpPr>
          <p:cNvPr id="6" name="TextBox 5">
            <a:extLst>
              <a:ext uri="{FF2B5EF4-FFF2-40B4-BE49-F238E27FC236}">
                <a16:creationId xmlns:a16="http://schemas.microsoft.com/office/drawing/2014/main" id="{DA35793B-8354-525B-7E37-479435083182}"/>
              </a:ext>
            </a:extLst>
          </p:cNvPr>
          <p:cNvSpPr txBox="1"/>
          <p:nvPr/>
        </p:nvSpPr>
        <p:spPr>
          <a:xfrm>
            <a:off x="2586789" y="304124"/>
            <a:ext cx="9605211" cy="5463034"/>
          </a:xfrm>
          <a:prstGeom prst="rect">
            <a:avLst/>
          </a:prstGeom>
          <a:noFill/>
        </p:spPr>
        <p:txBody>
          <a:bodyPr wrap="square" rtlCol="0">
            <a:spAutoFit/>
          </a:bodyPr>
          <a:lstStyle/>
          <a:p>
            <a:r>
              <a:rPr lang="en-US" b="1" dirty="0"/>
              <a:t>Specific aims</a:t>
            </a:r>
            <a:r>
              <a:rPr lang="en-US" dirty="0"/>
              <a:t>: </a:t>
            </a:r>
          </a:p>
          <a:p>
            <a:pPr algn="l">
              <a:spcBef>
                <a:spcPts val="600"/>
              </a:spcBef>
              <a:buFont typeface="+mj-lt"/>
              <a:buAutoNum type="arabicPeriod"/>
            </a:pPr>
            <a:r>
              <a:rPr lang="en-US" b="0" i="0" dirty="0">
                <a:solidFill>
                  <a:srgbClr val="111111"/>
                </a:solidFill>
                <a:effectLst/>
                <a:latin typeface="-apple-system"/>
              </a:rPr>
              <a:t>Educate community members about diabetes.</a:t>
            </a:r>
          </a:p>
          <a:p>
            <a:pPr algn="l">
              <a:spcBef>
                <a:spcPts val="600"/>
              </a:spcBef>
              <a:buFont typeface="+mj-lt"/>
              <a:buAutoNum type="arabicPeriod"/>
            </a:pPr>
            <a:r>
              <a:rPr lang="en-US" b="0" i="0" dirty="0">
                <a:solidFill>
                  <a:srgbClr val="111111"/>
                </a:solidFill>
                <a:effectLst/>
                <a:latin typeface="-apple-system"/>
              </a:rPr>
              <a:t>Improve understanding of diabetes management.</a:t>
            </a:r>
          </a:p>
          <a:p>
            <a:pPr algn="l">
              <a:spcBef>
                <a:spcPts val="600"/>
              </a:spcBef>
              <a:buFont typeface="+mj-lt"/>
              <a:buAutoNum type="arabicPeriod"/>
            </a:pPr>
            <a:r>
              <a:rPr lang="en-US" b="0" i="0" dirty="0">
                <a:solidFill>
                  <a:srgbClr val="111111"/>
                </a:solidFill>
                <a:effectLst/>
                <a:latin typeface="-apple-system"/>
              </a:rPr>
              <a:t>Decrease the prevalence of diabetes-related complications.</a:t>
            </a:r>
          </a:p>
          <a:p>
            <a:endParaRPr lang="en-US" dirty="0"/>
          </a:p>
          <a:p>
            <a:r>
              <a:rPr lang="en-US" b="1" dirty="0"/>
              <a:t>Methods </a:t>
            </a:r>
            <a:r>
              <a:rPr lang="en-US" i="1" dirty="0"/>
              <a:t>including brief description, outcomes, impact, assessment plan, data management and analysis, IRB status, dissemination plan, potential for scholarship</a:t>
            </a:r>
          </a:p>
          <a:p>
            <a:endParaRPr lang="en-US" dirty="0"/>
          </a:p>
          <a:p>
            <a:pPr algn="l">
              <a:spcBef>
                <a:spcPts val="600"/>
              </a:spcBef>
            </a:pPr>
            <a:r>
              <a:rPr lang="en-US" b="0" i="0" dirty="0">
                <a:solidFill>
                  <a:srgbClr val="111111"/>
                </a:solidFill>
                <a:effectLst/>
                <a:latin typeface="-apple-system"/>
              </a:rPr>
              <a:t>Medical students will volunteer to participate in this project, dedicating their time to educate the community about diabetes. They will conduct monthly educational sessions at a local community center over a three-month period. Each session will involve distributing evidence-based informational pamphlets that the students have developed, covering key aspects of diabetes management. During these sessions, students will also be available to answer any questions from attendees.</a:t>
            </a:r>
          </a:p>
          <a:p>
            <a:pPr algn="l">
              <a:spcBef>
                <a:spcPts val="600"/>
              </a:spcBef>
            </a:pPr>
            <a:r>
              <a:rPr lang="en-US" b="0" i="0" dirty="0">
                <a:solidFill>
                  <a:srgbClr val="111111"/>
                </a:solidFill>
                <a:effectLst/>
                <a:latin typeface="-apple-system"/>
              </a:rPr>
              <a:t>The goal is to reach at least 20 participants throughout the program. To evaluate the effectiveness of the education provided, surveys will be administered to participants before and after the sessions. These surveys will be conducted using Qualtrics, a robust online survey tool, to gather data on participants’ knowledge and understanding of diabetes management.</a:t>
            </a:r>
          </a:p>
        </p:txBody>
      </p:sp>
    </p:spTree>
    <p:extLst>
      <p:ext uri="{BB962C8B-B14F-4D97-AF65-F5344CB8AC3E}">
        <p14:creationId xmlns:p14="http://schemas.microsoft.com/office/powerpoint/2010/main" val="3111709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67672-53D6-C56F-3A66-C3DF371F39BB}"/>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18EEE5B9-9B96-4F46-51B7-EF2ED7CB1C24}"/>
              </a:ext>
            </a:extLst>
          </p:cNvPr>
          <p:cNvSpPr txBox="1"/>
          <p:nvPr/>
        </p:nvSpPr>
        <p:spPr>
          <a:xfrm>
            <a:off x="2550695" y="304124"/>
            <a:ext cx="9539705" cy="2862322"/>
          </a:xfrm>
          <a:prstGeom prst="rect">
            <a:avLst/>
          </a:prstGeom>
          <a:noFill/>
        </p:spPr>
        <p:txBody>
          <a:bodyPr wrap="square" rtlCol="0">
            <a:spAutoFit/>
          </a:bodyPr>
          <a:lstStyle/>
          <a:p>
            <a:r>
              <a:rPr lang="en-US" b="1" dirty="0"/>
              <a:t>Challenges: </a:t>
            </a:r>
          </a:p>
          <a:p>
            <a:r>
              <a:rPr lang="en-US" b="0" i="0" dirty="0">
                <a:solidFill>
                  <a:srgbClr val="111111"/>
                </a:solidFill>
                <a:effectLst/>
                <a:latin typeface="-apple-system"/>
              </a:rPr>
              <a:t>One of the main challenges of this project is coordinating the schedules of the medical students, who have tight academic and clinical commitments. This may limit their availability to participate in the educational sessions. Additionally, there is little control over when individuals with diabetes will be available at the community center, which could affect the number of participants reached and the overall impact of the program. These factors may pose difficulties in consistently delivering the educational content and achieving the desired outcomes. To incentive participation, we will offer food at these monthly events.</a:t>
            </a:r>
            <a:endParaRPr lang="en-US" dirty="0"/>
          </a:p>
          <a:p>
            <a:endParaRPr lang="en-US" dirty="0"/>
          </a:p>
          <a:p>
            <a:endParaRPr lang="en-US" dirty="0"/>
          </a:p>
        </p:txBody>
      </p:sp>
      <p:sp>
        <p:nvSpPr>
          <p:cNvPr id="4" name="Title 1">
            <a:extLst>
              <a:ext uri="{FF2B5EF4-FFF2-40B4-BE49-F238E27FC236}">
                <a16:creationId xmlns:a16="http://schemas.microsoft.com/office/drawing/2014/main" id="{88FB1047-8AC7-48DB-4D6D-2AB820B75643}"/>
              </a:ext>
            </a:extLst>
          </p:cNvPr>
          <p:cNvSpPr txBox="1">
            <a:spLocks/>
          </p:cNvSpPr>
          <p:nvPr/>
        </p:nvSpPr>
        <p:spPr>
          <a:xfrm>
            <a:off x="192504" y="243964"/>
            <a:ext cx="2177716" cy="2194252"/>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A</a:t>
            </a:r>
          </a:p>
        </p:txBody>
      </p:sp>
      <p:pic>
        <p:nvPicPr>
          <p:cNvPr id="3" name="Picture 2">
            <a:extLst>
              <a:ext uri="{FF2B5EF4-FFF2-40B4-BE49-F238E27FC236}">
                <a16:creationId xmlns:a16="http://schemas.microsoft.com/office/drawing/2014/main" id="{F04F3BB3-8803-6841-6B3F-112807D65A08}"/>
              </a:ext>
            </a:extLst>
          </p:cNvPr>
          <p:cNvPicPr>
            <a:picLocks noChangeAspect="1"/>
          </p:cNvPicPr>
          <p:nvPr/>
        </p:nvPicPr>
        <p:blipFill>
          <a:blip r:embed="rId2"/>
          <a:stretch>
            <a:fillRect/>
          </a:stretch>
        </p:blipFill>
        <p:spPr>
          <a:xfrm>
            <a:off x="2550695" y="2798444"/>
            <a:ext cx="6000352" cy="3256915"/>
          </a:xfrm>
          <a:prstGeom prst="rect">
            <a:avLst/>
          </a:prstGeom>
        </p:spPr>
      </p:pic>
    </p:spTree>
    <p:extLst>
      <p:ext uri="{BB962C8B-B14F-4D97-AF65-F5344CB8AC3E}">
        <p14:creationId xmlns:p14="http://schemas.microsoft.com/office/powerpoint/2010/main" val="3866824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40388-E6AA-5972-CC51-DA385540E0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6B8F5-3876-E61A-D9CA-950319B7E3E4}"/>
              </a:ext>
            </a:extLst>
          </p:cNvPr>
          <p:cNvSpPr>
            <a:spLocks noGrp="1"/>
          </p:cNvSpPr>
          <p:nvPr>
            <p:ph idx="1"/>
          </p:nvPr>
        </p:nvSpPr>
        <p:spPr>
          <a:xfrm>
            <a:off x="2942280" y="1341090"/>
            <a:ext cx="7906265" cy="4928931"/>
          </a:xfrm>
        </p:spPr>
        <p:txBody>
          <a:bodyPr>
            <a:normAutofit/>
          </a:bodyPr>
          <a:lstStyle/>
          <a:p>
            <a:pPr marL="285750" indent="-285750">
              <a:buFont typeface="Arial" panose="020B0604020202020204" pitchFamily="34" charset="0"/>
              <a:buChar char="•"/>
            </a:pPr>
            <a:r>
              <a:rPr lang="en-US" sz="4400" dirty="0"/>
              <a:t>Initial impressions?</a:t>
            </a:r>
          </a:p>
          <a:p>
            <a:pPr marL="285750" indent="-285750">
              <a:buFont typeface="Arial" panose="020B0604020202020204" pitchFamily="34" charset="0"/>
              <a:buChar char="•"/>
            </a:pPr>
            <a:r>
              <a:rPr lang="en-US" sz="4400" dirty="0"/>
              <a:t>What elements, if any, do you think were well-executed?</a:t>
            </a:r>
          </a:p>
          <a:p>
            <a:pPr marL="285750" indent="-285750">
              <a:buFont typeface="Arial" panose="020B0604020202020204" pitchFamily="34" charset="0"/>
              <a:buChar char="•"/>
            </a:pPr>
            <a:r>
              <a:rPr lang="en-US" sz="4400" dirty="0"/>
              <a:t>What are the main weaknesses of this proposal?</a:t>
            </a:r>
          </a:p>
          <a:p>
            <a:endParaRPr lang="en-US" sz="4400" dirty="0"/>
          </a:p>
        </p:txBody>
      </p:sp>
      <p:sp>
        <p:nvSpPr>
          <p:cNvPr id="6" name="Title 1">
            <a:extLst>
              <a:ext uri="{FF2B5EF4-FFF2-40B4-BE49-F238E27FC236}">
                <a16:creationId xmlns:a16="http://schemas.microsoft.com/office/drawing/2014/main" id="{2A01FF56-56B8-579D-E4BB-8879D854EE5C}"/>
              </a:ext>
            </a:extLst>
          </p:cNvPr>
          <p:cNvSpPr txBox="1">
            <a:spLocks/>
          </p:cNvSpPr>
          <p:nvPr/>
        </p:nvSpPr>
        <p:spPr>
          <a:xfrm>
            <a:off x="192504" y="243964"/>
            <a:ext cx="2177716" cy="2194252"/>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A</a:t>
            </a:r>
          </a:p>
        </p:txBody>
      </p:sp>
    </p:spTree>
    <p:extLst>
      <p:ext uri="{BB962C8B-B14F-4D97-AF65-F5344CB8AC3E}">
        <p14:creationId xmlns:p14="http://schemas.microsoft.com/office/powerpoint/2010/main" val="143853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3ABED-6CB1-4332-B077-4731BBEE0939}"/>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3B0123C-2FC7-4C37-B224-7CDAAA566FAE}"/>
              </a:ext>
            </a:extLst>
          </p:cNvPr>
          <p:cNvSpPr>
            <a:spLocks noGrp="1"/>
          </p:cNvSpPr>
          <p:nvPr>
            <p:ph idx="1"/>
          </p:nvPr>
        </p:nvSpPr>
        <p:spPr>
          <a:xfrm>
            <a:off x="838200" y="1457325"/>
            <a:ext cx="10515600" cy="4351338"/>
          </a:xfrm>
        </p:spPr>
        <p:txBody>
          <a:bodyPr>
            <a:normAutofit fontScale="92500" lnSpcReduction="10000"/>
          </a:bodyPr>
          <a:lstStyle/>
          <a:p>
            <a:pPr marL="0" indent="0" algn="l">
              <a:buNone/>
            </a:pPr>
            <a:r>
              <a:rPr lang="en-US" sz="3200" b="0" i="0" u="sng" dirty="0">
                <a:solidFill>
                  <a:srgbClr val="242424"/>
                </a:solidFill>
                <a:effectLst/>
                <a:cs typeface="Helvetica" panose="020B0604020202020204" pitchFamily="34" charset="0"/>
              </a:rPr>
              <a:t>By the end of this session, participants will be able to:</a:t>
            </a:r>
          </a:p>
          <a:p>
            <a:pPr marL="0" indent="0" algn="l">
              <a:buNone/>
            </a:pPr>
            <a:endParaRPr lang="en-US" sz="3200" b="0" i="0" dirty="0">
              <a:solidFill>
                <a:srgbClr val="242424"/>
              </a:solidFill>
              <a:effectLst/>
              <a:cs typeface="Helvetica" panose="020B0604020202020204" pitchFamily="34" charset="0"/>
            </a:endParaRPr>
          </a:p>
          <a:p>
            <a:pPr algn="l">
              <a:buFont typeface="+mj-lt"/>
              <a:buAutoNum type="arabicPeriod"/>
            </a:pPr>
            <a:r>
              <a:rPr lang="en-US" sz="3200" b="0" i="0" dirty="0">
                <a:solidFill>
                  <a:srgbClr val="242424"/>
                </a:solidFill>
                <a:effectLst/>
                <a:cs typeface="Helvetica" panose="020B0604020202020204" pitchFamily="34" charset="0"/>
              </a:rPr>
              <a:t> Explain the rules that govern budget development                 for Duke AHEAD grants.</a:t>
            </a:r>
          </a:p>
          <a:p>
            <a:pPr algn="l">
              <a:buFont typeface="+mj-lt"/>
              <a:buAutoNum type="arabicPeriod"/>
            </a:pPr>
            <a:endParaRPr lang="en-US" sz="3200" b="0" i="0" dirty="0">
              <a:solidFill>
                <a:srgbClr val="242424"/>
              </a:solidFill>
              <a:effectLst/>
              <a:cs typeface="Helvetica" panose="020B0604020202020204" pitchFamily="34" charset="0"/>
            </a:endParaRPr>
          </a:p>
          <a:p>
            <a:pPr algn="l">
              <a:buFont typeface="+mj-lt"/>
              <a:buAutoNum type="arabicPeriod"/>
            </a:pPr>
            <a:r>
              <a:rPr lang="en-US" sz="3200" b="0" i="0" dirty="0">
                <a:solidFill>
                  <a:srgbClr val="242424"/>
                </a:solidFill>
                <a:effectLst/>
                <a:cs typeface="Helvetica" panose="020B0604020202020204" pitchFamily="34" charset="0"/>
              </a:rPr>
              <a:t> Identify common weaknesses in education grants.</a:t>
            </a:r>
          </a:p>
          <a:p>
            <a:pPr algn="l">
              <a:buFont typeface="+mj-lt"/>
              <a:buAutoNum type="arabicPeriod"/>
            </a:pPr>
            <a:endParaRPr lang="en-US" sz="3200" b="0" i="0" dirty="0">
              <a:solidFill>
                <a:srgbClr val="242424"/>
              </a:solidFill>
              <a:effectLst/>
              <a:cs typeface="Helvetica" panose="020B0604020202020204" pitchFamily="34" charset="0"/>
            </a:endParaRPr>
          </a:p>
          <a:p>
            <a:pPr algn="l">
              <a:buFont typeface="+mj-lt"/>
              <a:buAutoNum type="arabicPeriod"/>
            </a:pPr>
            <a:r>
              <a:rPr lang="en-US" sz="3200" b="0" i="0" dirty="0">
                <a:solidFill>
                  <a:srgbClr val="242424"/>
                </a:solidFill>
                <a:effectLst/>
                <a:cs typeface="Helvetica" panose="020B0604020202020204" pitchFamily="34" charset="0"/>
              </a:rPr>
              <a:t> Describe ways to strengthen an education grant application,  with a focus on the grant’s aims and assessment strategies.</a:t>
            </a:r>
          </a:p>
          <a:p>
            <a:endParaRPr lang="en-US" dirty="0"/>
          </a:p>
        </p:txBody>
      </p:sp>
    </p:spTree>
    <p:extLst>
      <p:ext uri="{BB962C8B-B14F-4D97-AF65-F5344CB8AC3E}">
        <p14:creationId xmlns:p14="http://schemas.microsoft.com/office/powerpoint/2010/main" val="506019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26BF5-3529-31E1-A00B-2EE58271EE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9B2967-9A16-4E02-6CE0-4A149DFF596E}"/>
              </a:ext>
            </a:extLst>
          </p:cNvPr>
          <p:cNvSpPr>
            <a:spLocks noGrp="1"/>
          </p:cNvSpPr>
          <p:nvPr>
            <p:ph type="title"/>
          </p:nvPr>
        </p:nvSpPr>
        <p:spPr>
          <a:xfrm>
            <a:off x="839788" y="328054"/>
            <a:ext cx="1354772" cy="1325563"/>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p>
            <a:pPr algn="ctr"/>
            <a:r>
              <a:rPr lang="en-US" sz="6000" kern="1200" dirty="0">
                <a:solidFill>
                  <a:srgbClr val="FFFFFF"/>
                </a:solidFill>
                <a:latin typeface="+mj-lt"/>
                <a:ea typeface="+mj-ea"/>
                <a:cs typeface="+mj-cs"/>
              </a:rPr>
              <a:t>A</a:t>
            </a:r>
            <a:endParaRPr lang="en-US" sz="2600" kern="120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5CA9332C-1F59-6EBF-59A0-56F24E53965A}"/>
              </a:ext>
            </a:extLst>
          </p:cNvPr>
          <p:cNvSpPr>
            <a:spLocks noGrp="1"/>
          </p:cNvSpPr>
          <p:nvPr>
            <p:ph type="body" idx="1"/>
          </p:nvPr>
        </p:nvSpPr>
        <p:spPr>
          <a:xfrm>
            <a:off x="752476" y="297762"/>
            <a:ext cx="5157787" cy="823912"/>
          </a:xfrm>
        </p:spPr>
        <p:txBody>
          <a:bodyPr/>
          <a:lstStyle/>
          <a:p>
            <a:pPr marL="0" indent="0">
              <a:buNone/>
            </a:pPr>
            <a:r>
              <a:rPr lang="en-US" dirty="0"/>
              <a:t>                        Background</a:t>
            </a:r>
          </a:p>
        </p:txBody>
      </p:sp>
      <p:sp>
        <p:nvSpPr>
          <p:cNvPr id="4" name="Content Placeholder 3">
            <a:extLst>
              <a:ext uri="{FF2B5EF4-FFF2-40B4-BE49-F238E27FC236}">
                <a16:creationId xmlns:a16="http://schemas.microsoft.com/office/drawing/2014/main" id="{BB81F64F-43D9-DDE6-8603-DF3CAAF99175}"/>
              </a:ext>
            </a:extLst>
          </p:cNvPr>
          <p:cNvSpPr>
            <a:spLocks noGrp="1"/>
          </p:cNvSpPr>
          <p:nvPr>
            <p:ph sz="half" idx="2"/>
          </p:nvPr>
        </p:nvSpPr>
        <p:spPr>
          <a:xfrm>
            <a:off x="839788" y="1751316"/>
            <a:ext cx="5157787" cy="3684588"/>
          </a:xfrm>
        </p:spPr>
        <p:txBody>
          <a:bodyPr>
            <a:noAutofit/>
          </a:bodyPr>
          <a:lstStyle/>
          <a:p>
            <a:pPr marL="0" indent="0">
              <a:buNone/>
            </a:pPr>
            <a:r>
              <a:rPr lang="en-US" sz="1800" b="0" i="0" dirty="0">
                <a:solidFill>
                  <a:srgbClr val="111111"/>
                </a:solidFill>
                <a:effectLst/>
              </a:rPr>
              <a:t>Diabetes is a widespread health issue that many people struggle to manage. It can lead to serious complications if not properly controlled. Medical students have the potential to make a positive impact by educating the community about diabetes management. Through education, individuals can learn how to better manage their condition and improve their quality of life. This project aims to leverage the knowledge and enthusiasm of medical students to provide valuable diabetes education to the community</a:t>
            </a:r>
            <a:endParaRPr lang="en-US" sz="1800" dirty="0"/>
          </a:p>
        </p:txBody>
      </p:sp>
      <p:sp>
        <p:nvSpPr>
          <p:cNvPr id="9" name="Text Placeholder 8">
            <a:extLst>
              <a:ext uri="{FF2B5EF4-FFF2-40B4-BE49-F238E27FC236}">
                <a16:creationId xmlns:a16="http://schemas.microsoft.com/office/drawing/2014/main" id="{EF5F32B9-0FCC-B976-B07E-F857882D3EE8}"/>
              </a:ext>
            </a:extLst>
          </p:cNvPr>
          <p:cNvSpPr>
            <a:spLocks noGrp="1"/>
          </p:cNvSpPr>
          <p:nvPr>
            <p:ph type="body" sz="quarter" idx="3"/>
          </p:nvPr>
        </p:nvSpPr>
        <p:spPr>
          <a:xfrm>
            <a:off x="5997575" y="297762"/>
            <a:ext cx="5183188" cy="823912"/>
          </a:xfrm>
        </p:spPr>
        <p:txBody>
          <a:bodyPr/>
          <a:lstStyle/>
          <a:p>
            <a:r>
              <a:rPr lang="en-US" dirty="0"/>
              <a:t>                         Background</a:t>
            </a:r>
          </a:p>
        </p:txBody>
      </p:sp>
      <p:sp>
        <p:nvSpPr>
          <p:cNvPr id="6" name="Content Placeholder 5">
            <a:extLst>
              <a:ext uri="{FF2B5EF4-FFF2-40B4-BE49-F238E27FC236}">
                <a16:creationId xmlns:a16="http://schemas.microsoft.com/office/drawing/2014/main" id="{5C8CC331-A4DC-98FA-5464-AB12A54A21EF}"/>
              </a:ext>
            </a:extLst>
          </p:cNvPr>
          <p:cNvSpPr>
            <a:spLocks noGrp="1"/>
          </p:cNvSpPr>
          <p:nvPr>
            <p:ph sz="quarter" idx="4"/>
          </p:nvPr>
        </p:nvSpPr>
        <p:spPr>
          <a:xfrm>
            <a:off x="6172199" y="1751316"/>
            <a:ext cx="5529649" cy="3684588"/>
          </a:xfrm>
        </p:spPr>
        <p:txBody>
          <a:bodyPr>
            <a:noAutofit/>
          </a:bodyPr>
          <a:lstStyle/>
          <a:p>
            <a:pPr marL="0" indent="0">
              <a:buNone/>
            </a:pPr>
            <a:r>
              <a:rPr lang="en-US" sz="1800" b="0" i="0" dirty="0">
                <a:solidFill>
                  <a:srgbClr val="111111"/>
                </a:solidFill>
                <a:effectLst/>
              </a:rPr>
              <a:t> Diabetes is a chronic condition that affects millions of people worldwide, leading to significant health complications and economic burdens. Effective diabetes education is crucial for improving patient outcomes and reducing healthcare costs. This project is grounded in service learning, which emphasizes the reciprocal relationship between students and the community. By engaging in service learning, medical, physical therapy (PT), occupational therapy (OT), and nursing students can enhance their professional skills while providing valuable education to the community. Additionally, interprofessional collaboration fosters a holistic approach to diabetes care, integrating diverse perspectives and expertise. This project aims to leverage the interdisciplinary expertise of these students to provide comprehensive diabetes education in collaboration with community partners.</a:t>
            </a:r>
            <a:endParaRPr lang="en-US" sz="1800" dirty="0"/>
          </a:p>
        </p:txBody>
      </p:sp>
      <p:sp>
        <p:nvSpPr>
          <p:cNvPr id="8" name="Title 1">
            <a:extLst>
              <a:ext uri="{FF2B5EF4-FFF2-40B4-BE49-F238E27FC236}">
                <a16:creationId xmlns:a16="http://schemas.microsoft.com/office/drawing/2014/main" id="{88BA9D40-E4AF-3A60-5537-BED334EF2BA3}"/>
              </a:ext>
            </a:extLst>
          </p:cNvPr>
          <p:cNvSpPr txBox="1">
            <a:spLocks/>
          </p:cNvSpPr>
          <p:nvPr/>
        </p:nvSpPr>
        <p:spPr>
          <a:xfrm>
            <a:off x="6172199" y="297762"/>
            <a:ext cx="1354772" cy="1325563"/>
          </a:xfrm>
          <a:prstGeom prst="ellipse">
            <a:avLst/>
          </a:prstGeom>
          <a:solidFill>
            <a:schemeClr val="accent1"/>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B</a:t>
            </a:r>
            <a:endParaRPr lang="en-US" sz="2600" dirty="0">
              <a:solidFill>
                <a:srgbClr val="FFFFFF"/>
              </a:solidFill>
            </a:endParaRPr>
          </a:p>
        </p:txBody>
      </p:sp>
    </p:spTree>
    <p:extLst>
      <p:ext uri="{BB962C8B-B14F-4D97-AF65-F5344CB8AC3E}">
        <p14:creationId xmlns:p14="http://schemas.microsoft.com/office/powerpoint/2010/main" val="4129853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7CA5-8478-545E-7879-999BF606D0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9883DD-A53A-BCFA-1AB0-5324CC31AE05}"/>
              </a:ext>
            </a:extLst>
          </p:cNvPr>
          <p:cNvSpPr>
            <a:spLocks noGrp="1"/>
          </p:cNvSpPr>
          <p:nvPr>
            <p:ph type="title"/>
          </p:nvPr>
        </p:nvSpPr>
        <p:spPr>
          <a:xfrm>
            <a:off x="839788" y="328054"/>
            <a:ext cx="1354772" cy="1325563"/>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p>
            <a:pPr algn="ctr"/>
            <a:r>
              <a:rPr lang="en-US" sz="6000" kern="1200" dirty="0">
                <a:solidFill>
                  <a:srgbClr val="FFFFFF"/>
                </a:solidFill>
                <a:latin typeface="+mj-lt"/>
                <a:ea typeface="+mj-ea"/>
                <a:cs typeface="+mj-cs"/>
              </a:rPr>
              <a:t>A</a:t>
            </a:r>
            <a:endParaRPr lang="en-US" sz="2600" kern="120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041360A0-4431-A4C5-15C8-8368375D5DB5}"/>
              </a:ext>
            </a:extLst>
          </p:cNvPr>
          <p:cNvSpPr>
            <a:spLocks noGrp="1"/>
          </p:cNvSpPr>
          <p:nvPr>
            <p:ph type="body" idx="1"/>
          </p:nvPr>
        </p:nvSpPr>
        <p:spPr>
          <a:xfrm>
            <a:off x="681559" y="360042"/>
            <a:ext cx="5157787" cy="823912"/>
          </a:xfrm>
        </p:spPr>
        <p:txBody>
          <a:bodyPr/>
          <a:lstStyle/>
          <a:p>
            <a:pPr marL="0" indent="0">
              <a:buNone/>
            </a:pPr>
            <a:r>
              <a:rPr lang="en-US" dirty="0"/>
              <a:t>                        Specific Aims</a:t>
            </a:r>
          </a:p>
        </p:txBody>
      </p:sp>
      <p:sp>
        <p:nvSpPr>
          <p:cNvPr id="4" name="Content Placeholder 3">
            <a:extLst>
              <a:ext uri="{FF2B5EF4-FFF2-40B4-BE49-F238E27FC236}">
                <a16:creationId xmlns:a16="http://schemas.microsoft.com/office/drawing/2014/main" id="{52367041-9951-F70E-EE57-E13E5E63343F}"/>
              </a:ext>
            </a:extLst>
          </p:cNvPr>
          <p:cNvSpPr>
            <a:spLocks noGrp="1"/>
          </p:cNvSpPr>
          <p:nvPr>
            <p:ph sz="half" idx="2"/>
          </p:nvPr>
        </p:nvSpPr>
        <p:spPr>
          <a:xfrm>
            <a:off x="839788" y="1751316"/>
            <a:ext cx="5157787" cy="3684588"/>
          </a:xfrm>
        </p:spPr>
        <p:txBody>
          <a:bodyPr>
            <a:noAutofit/>
          </a:bodyPr>
          <a:lstStyle/>
          <a:p>
            <a:pPr algn="l">
              <a:spcBef>
                <a:spcPts val="600"/>
              </a:spcBef>
              <a:buFont typeface="+mj-lt"/>
              <a:buAutoNum type="arabicPeriod"/>
            </a:pPr>
            <a:r>
              <a:rPr lang="en-US" sz="2000" b="0" i="0" dirty="0">
                <a:solidFill>
                  <a:srgbClr val="111111"/>
                </a:solidFill>
                <a:effectLst/>
              </a:rPr>
              <a:t>Educate community members about diabetes.</a:t>
            </a:r>
          </a:p>
          <a:p>
            <a:pPr algn="l">
              <a:spcBef>
                <a:spcPts val="600"/>
              </a:spcBef>
              <a:buFont typeface="+mj-lt"/>
              <a:buAutoNum type="arabicPeriod"/>
            </a:pPr>
            <a:r>
              <a:rPr lang="en-US" sz="2000" b="0" i="0" dirty="0">
                <a:solidFill>
                  <a:srgbClr val="111111"/>
                </a:solidFill>
                <a:effectLst/>
              </a:rPr>
              <a:t>Improve understanding of diabetes management.</a:t>
            </a:r>
          </a:p>
          <a:p>
            <a:pPr algn="l">
              <a:spcBef>
                <a:spcPts val="600"/>
              </a:spcBef>
              <a:buFont typeface="+mj-lt"/>
              <a:buAutoNum type="arabicPeriod"/>
            </a:pPr>
            <a:r>
              <a:rPr lang="en-US" sz="2000" b="0" i="0" dirty="0">
                <a:solidFill>
                  <a:srgbClr val="111111"/>
                </a:solidFill>
                <a:effectLst/>
              </a:rPr>
              <a:t>Decrease the prevalence of diabetes-related complications.</a:t>
            </a:r>
          </a:p>
          <a:p>
            <a:pPr marL="0" indent="0">
              <a:buNone/>
            </a:pPr>
            <a:endParaRPr lang="en-US" sz="2000" dirty="0"/>
          </a:p>
        </p:txBody>
      </p:sp>
      <p:sp>
        <p:nvSpPr>
          <p:cNvPr id="9" name="Text Placeholder 8">
            <a:extLst>
              <a:ext uri="{FF2B5EF4-FFF2-40B4-BE49-F238E27FC236}">
                <a16:creationId xmlns:a16="http://schemas.microsoft.com/office/drawing/2014/main" id="{4790B8D3-AF38-1F88-2471-4366771D94BF}"/>
              </a:ext>
            </a:extLst>
          </p:cNvPr>
          <p:cNvSpPr>
            <a:spLocks noGrp="1"/>
          </p:cNvSpPr>
          <p:nvPr>
            <p:ph type="body" sz="quarter" idx="3"/>
          </p:nvPr>
        </p:nvSpPr>
        <p:spPr>
          <a:xfrm>
            <a:off x="5997574" y="360042"/>
            <a:ext cx="5183188" cy="823912"/>
          </a:xfrm>
        </p:spPr>
        <p:txBody>
          <a:bodyPr/>
          <a:lstStyle/>
          <a:p>
            <a:r>
              <a:rPr lang="en-US" dirty="0"/>
              <a:t>                         Specific Aims</a:t>
            </a:r>
          </a:p>
        </p:txBody>
      </p:sp>
      <p:sp>
        <p:nvSpPr>
          <p:cNvPr id="6" name="Content Placeholder 5">
            <a:extLst>
              <a:ext uri="{FF2B5EF4-FFF2-40B4-BE49-F238E27FC236}">
                <a16:creationId xmlns:a16="http://schemas.microsoft.com/office/drawing/2014/main" id="{AB777CBF-8810-BAF1-3E29-913598C22A80}"/>
              </a:ext>
            </a:extLst>
          </p:cNvPr>
          <p:cNvSpPr>
            <a:spLocks noGrp="1"/>
          </p:cNvSpPr>
          <p:nvPr>
            <p:ph sz="quarter" idx="4"/>
          </p:nvPr>
        </p:nvSpPr>
        <p:spPr>
          <a:xfrm>
            <a:off x="6172199" y="1751316"/>
            <a:ext cx="5529649" cy="3684588"/>
          </a:xfrm>
        </p:spPr>
        <p:txBody>
          <a:bodyPr>
            <a:noAutofit/>
          </a:bodyPr>
          <a:lstStyle/>
          <a:p>
            <a:pPr algn="l">
              <a:spcBef>
                <a:spcPts val="600"/>
              </a:spcBef>
              <a:buFont typeface="+mj-lt"/>
              <a:buAutoNum type="arabicPeriod"/>
            </a:pPr>
            <a:r>
              <a:rPr lang="en-US" sz="2000" b="0" i="0" dirty="0">
                <a:solidFill>
                  <a:srgbClr val="111111"/>
                </a:solidFill>
                <a:effectLst/>
              </a:rPr>
              <a:t>To enhance diabetes self-management skills among community members through interprofessional education.</a:t>
            </a:r>
          </a:p>
          <a:p>
            <a:pPr algn="l">
              <a:spcBef>
                <a:spcPts val="600"/>
              </a:spcBef>
              <a:buFont typeface="+mj-lt"/>
              <a:buAutoNum type="arabicPeriod"/>
            </a:pPr>
            <a:r>
              <a:rPr lang="en-US" sz="2000" b="0" i="0" dirty="0">
                <a:solidFill>
                  <a:srgbClr val="111111"/>
                </a:solidFill>
                <a:effectLst/>
              </a:rPr>
              <a:t>To foster collaboration between medical, PT, OT, and nursing students, promoting a holistic approach to diabetes care.</a:t>
            </a:r>
          </a:p>
          <a:p>
            <a:pPr algn="l">
              <a:spcBef>
                <a:spcPts val="600"/>
              </a:spcBef>
              <a:buFont typeface="+mj-lt"/>
              <a:buAutoNum type="arabicPeriod"/>
            </a:pPr>
            <a:r>
              <a:rPr lang="en-US" sz="2000" b="0" i="0" dirty="0">
                <a:solidFill>
                  <a:srgbClr val="111111"/>
                </a:solidFill>
                <a:effectLst/>
              </a:rPr>
              <a:t>To strengthen partnerships with local community organizations to support sustainable diabetes education initiatives.</a:t>
            </a:r>
          </a:p>
          <a:p>
            <a:pPr marL="0" indent="0">
              <a:buNone/>
            </a:pPr>
            <a:endParaRPr lang="en-US" sz="2000" dirty="0"/>
          </a:p>
        </p:txBody>
      </p:sp>
      <p:sp>
        <p:nvSpPr>
          <p:cNvPr id="8" name="Title 1">
            <a:extLst>
              <a:ext uri="{FF2B5EF4-FFF2-40B4-BE49-F238E27FC236}">
                <a16:creationId xmlns:a16="http://schemas.microsoft.com/office/drawing/2014/main" id="{086A8F3C-CE1F-3462-9D69-7778CD68EC63}"/>
              </a:ext>
            </a:extLst>
          </p:cNvPr>
          <p:cNvSpPr txBox="1">
            <a:spLocks/>
          </p:cNvSpPr>
          <p:nvPr/>
        </p:nvSpPr>
        <p:spPr>
          <a:xfrm>
            <a:off x="6194427" y="303340"/>
            <a:ext cx="1354772" cy="1325563"/>
          </a:xfrm>
          <a:prstGeom prst="ellipse">
            <a:avLst/>
          </a:prstGeom>
          <a:solidFill>
            <a:schemeClr val="accent1"/>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B</a:t>
            </a:r>
            <a:endParaRPr lang="en-US" sz="2600" dirty="0">
              <a:solidFill>
                <a:srgbClr val="FFFFFF"/>
              </a:solidFill>
            </a:endParaRPr>
          </a:p>
        </p:txBody>
      </p:sp>
    </p:spTree>
    <p:extLst>
      <p:ext uri="{BB962C8B-B14F-4D97-AF65-F5344CB8AC3E}">
        <p14:creationId xmlns:p14="http://schemas.microsoft.com/office/powerpoint/2010/main" val="3632718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F6CF7-7212-DF20-B251-96199953CB8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8BC1831-6273-A376-FE88-C297B2AB4568}"/>
              </a:ext>
            </a:extLst>
          </p:cNvPr>
          <p:cNvSpPr txBox="1"/>
          <p:nvPr/>
        </p:nvSpPr>
        <p:spPr>
          <a:xfrm>
            <a:off x="2472950" y="228662"/>
            <a:ext cx="9608214" cy="5478423"/>
          </a:xfrm>
          <a:prstGeom prst="rect">
            <a:avLst/>
          </a:prstGeom>
          <a:noFill/>
        </p:spPr>
        <p:txBody>
          <a:bodyPr wrap="square" rtlCol="0">
            <a:spAutoFit/>
          </a:bodyPr>
          <a:lstStyle/>
          <a:p>
            <a:pPr algn="l">
              <a:spcBef>
                <a:spcPts val="600"/>
              </a:spcBef>
            </a:pPr>
            <a:r>
              <a:rPr lang="en-US" sz="1700" b="1" dirty="0"/>
              <a:t>Methods</a:t>
            </a:r>
            <a:r>
              <a:rPr lang="en-US" sz="1700" dirty="0"/>
              <a:t>: </a:t>
            </a:r>
            <a:r>
              <a:rPr lang="en-US" sz="2000" b="0" i="0" dirty="0">
                <a:solidFill>
                  <a:srgbClr val="111111"/>
                </a:solidFill>
                <a:effectLst/>
              </a:rPr>
              <a:t>This project will involve a series of interactive diabetes education workshops conducted at local community centers and public library branches. The workshops will be designed and delivered by an interdisciplinary team of medical, PT, OT, and nursing students, under the supervision of faculty advisors and a community health worker. Each workshop will cover key topics such as diabetes pathophysiology, nutrition, exercise, medication management, and self-monitoring of blood glucose levels.</a:t>
            </a:r>
          </a:p>
          <a:p>
            <a:pPr algn="l">
              <a:spcBef>
                <a:spcPts val="600"/>
              </a:spcBef>
            </a:pPr>
            <a:r>
              <a:rPr lang="en-US" sz="2000" b="0" i="0" dirty="0">
                <a:solidFill>
                  <a:srgbClr val="111111"/>
                </a:solidFill>
                <a:effectLst/>
              </a:rPr>
              <a:t>The workshops will be held bi-weekly over a six-month period, with each session lasting approximately two hours. Participants will be recruited through the Duke Outpatient Clinic and community partners, including </a:t>
            </a:r>
            <a:r>
              <a:rPr lang="en-US" sz="2000" dirty="0">
                <a:solidFill>
                  <a:srgbClr val="111111"/>
                </a:solidFill>
              </a:rPr>
              <a:t>Lincoln, </a:t>
            </a:r>
            <a:r>
              <a:rPr lang="en-US" sz="2000" b="0" i="0" dirty="0">
                <a:solidFill>
                  <a:srgbClr val="111111"/>
                </a:solidFill>
                <a:effectLst/>
              </a:rPr>
              <a:t>senior centers, and diabetes support groups associated with El Futuro. The goal is to engage at least 100 community members over the course of the project.</a:t>
            </a:r>
          </a:p>
          <a:p>
            <a:pPr algn="l">
              <a:spcBef>
                <a:spcPts val="600"/>
              </a:spcBef>
            </a:pPr>
            <a:r>
              <a:rPr lang="en-US" sz="2000" b="0" i="0" dirty="0">
                <a:solidFill>
                  <a:srgbClr val="111111"/>
                </a:solidFill>
                <a:effectLst/>
              </a:rPr>
              <a:t>To evaluate the effectiveness of the workshops, pre- and post-intervention surveys will be administered to assess participants’ knowledge, self-efficacy, and behavioral changes related to diabetes management. Additionally, focus group discussions will be conducted to gather qualitative feedback on the program’s impact and areas for improvement. The data collected will be analyzed to inform future iterations of the program and to contribute to the broader body of research on interdisciplinary diabetes education.</a:t>
            </a:r>
          </a:p>
        </p:txBody>
      </p:sp>
      <p:sp>
        <p:nvSpPr>
          <p:cNvPr id="3" name="Title 1">
            <a:extLst>
              <a:ext uri="{FF2B5EF4-FFF2-40B4-BE49-F238E27FC236}">
                <a16:creationId xmlns:a16="http://schemas.microsoft.com/office/drawing/2014/main" id="{F8799105-D3B3-BFF4-0D24-669595AF71CB}"/>
              </a:ext>
            </a:extLst>
          </p:cNvPr>
          <p:cNvSpPr txBox="1">
            <a:spLocks/>
          </p:cNvSpPr>
          <p:nvPr/>
        </p:nvSpPr>
        <p:spPr>
          <a:xfrm>
            <a:off x="225958" y="304124"/>
            <a:ext cx="2177716" cy="2194252"/>
          </a:xfrm>
          <a:prstGeom prst="ellipse">
            <a:avLst/>
          </a:prstGeom>
          <a:solidFill>
            <a:schemeClr val="accent1"/>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B</a:t>
            </a:r>
          </a:p>
        </p:txBody>
      </p:sp>
    </p:spTree>
    <p:extLst>
      <p:ext uri="{BB962C8B-B14F-4D97-AF65-F5344CB8AC3E}">
        <p14:creationId xmlns:p14="http://schemas.microsoft.com/office/powerpoint/2010/main" val="724341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5484F-D3AE-0AF7-8256-C3C019A5D5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DA2A57-4EB0-0671-5E98-C9EA9421ED72}"/>
              </a:ext>
            </a:extLst>
          </p:cNvPr>
          <p:cNvSpPr>
            <a:spLocks noGrp="1"/>
          </p:cNvSpPr>
          <p:nvPr>
            <p:ph type="title"/>
          </p:nvPr>
        </p:nvSpPr>
        <p:spPr>
          <a:xfrm>
            <a:off x="839788" y="328054"/>
            <a:ext cx="1354772" cy="1325563"/>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p>
            <a:pPr algn="ctr"/>
            <a:r>
              <a:rPr lang="en-US" sz="6000" kern="1200" dirty="0">
                <a:solidFill>
                  <a:srgbClr val="FFFFFF"/>
                </a:solidFill>
                <a:latin typeface="+mj-lt"/>
                <a:ea typeface="+mj-ea"/>
                <a:cs typeface="+mj-cs"/>
              </a:rPr>
              <a:t>A</a:t>
            </a:r>
            <a:endParaRPr lang="en-US" sz="2600" kern="1200" dirty="0">
              <a:solidFill>
                <a:srgbClr val="FFFFFF"/>
              </a:solidFill>
              <a:latin typeface="+mj-lt"/>
              <a:ea typeface="+mj-ea"/>
              <a:cs typeface="+mj-cs"/>
            </a:endParaRPr>
          </a:p>
        </p:txBody>
      </p:sp>
      <p:sp>
        <p:nvSpPr>
          <p:cNvPr id="3" name="Text Placeholder 2">
            <a:extLst>
              <a:ext uri="{FF2B5EF4-FFF2-40B4-BE49-F238E27FC236}">
                <a16:creationId xmlns:a16="http://schemas.microsoft.com/office/drawing/2014/main" id="{984E69F9-46CF-34F7-45FD-42A97C9CD319}"/>
              </a:ext>
            </a:extLst>
          </p:cNvPr>
          <p:cNvSpPr>
            <a:spLocks noGrp="1"/>
          </p:cNvSpPr>
          <p:nvPr>
            <p:ph type="body" idx="1"/>
          </p:nvPr>
        </p:nvSpPr>
        <p:spPr>
          <a:xfrm>
            <a:off x="681559" y="360042"/>
            <a:ext cx="5157787" cy="823912"/>
          </a:xfrm>
        </p:spPr>
        <p:txBody>
          <a:bodyPr/>
          <a:lstStyle/>
          <a:p>
            <a:pPr marL="0" indent="0">
              <a:buNone/>
            </a:pPr>
            <a:r>
              <a:rPr lang="en-US" dirty="0"/>
              <a:t>                        Budget</a:t>
            </a:r>
          </a:p>
        </p:txBody>
      </p:sp>
      <p:sp>
        <p:nvSpPr>
          <p:cNvPr id="9" name="Text Placeholder 8">
            <a:extLst>
              <a:ext uri="{FF2B5EF4-FFF2-40B4-BE49-F238E27FC236}">
                <a16:creationId xmlns:a16="http://schemas.microsoft.com/office/drawing/2014/main" id="{03B85498-5DC8-1CBA-6082-1231158C3478}"/>
              </a:ext>
            </a:extLst>
          </p:cNvPr>
          <p:cNvSpPr>
            <a:spLocks noGrp="1"/>
          </p:cNvSpPr>
          <p:nvPr>
            <p:ph type="body" sz="quarter" idx="3"/>
          </p:nvPr>
        </p:nvSpPr>
        <p:spPr>
          <a:xfrm>
            <a:off x="5997574" y="360042"/>
            <a:ext cx="5183188" cy="823912"/>
          </a:xfrm>
        </p:spPr>
        <p:txBody>
          <a:bodyPr/>
          <a:lstStyle/>
          <a:p>
            <a:r>
              <a:rPr lang="en-US" dirty="0"/>
              <a:t>                         Budget</a:t>
            </a:r>
          </a:p>
        </p:txBody>
      </p:sp>
      <p:sp>
        <p:nvSpPr>
          <p:cNvPr id="8" name="Title 1">
            <a:extLst>
              <a:ext uri="{FF2B5EF4-FFF2-40B4-BE49-F238E27FC236}">
                <a16:creationId xmlns:a16="http://schemas.microsoft.com/office/drawing/2014/main" id="{A7970B16-AD54-A997-3714-50393653C277}"/>
              </a:ext>
            </a:extLst>
          </p:cNvPr>
          <p:cNvSpPr txBox="1">
            <a:spLocks/>
          </p:cNvSpPr>
          <p:nvPr/>
        </p:nvSpPr>
        <p:spPr>
          <a:xfrm>
            <a:off x="6194427" y="303340"/>
            <a:ext cx="1354772" cy="1325563"/>
          </a:xfrm>
          <a:prstGeom prst="ellipse">
            <a:avLst/>
          </a:prstGeom>
          <a:solidFill>
            <a:schemeClr val="accent1"/>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B</a:t>
            </a:r>
            <a:endParaRPr lang="en-US" sz="2600" dirty="0">
              <a:solidFill>
                <a:srgbClr val="FFFFFF"/>
              </a:solidFill>
            </a:endParaRPr>
          </a:p>
        </p:txBody>
      </p:sp>
      <p:pic>
        <p:nvPicPr>
          <p:cNvPr id="11" name="Picture 10">
            <a:extLst>
              <a:ext uri="{FF2B5EF4-FFF2-40B4-BE49-F238E27FC236}">
                <a16:creationId xmlns:a16="http://schemas.microsoft.com/office/drawing/2014/main" id="{8190A3C2-980C-9351-0296-77FD0A45C7B1}"/>
              </a:ext>
            </a:extLst>
          </p:cNvPr>
          <p:cNvPicPr>
            <a:picLocks noChangeAspect="1"/>
          </p:cNvPicPr>
          <p:nvPr/>
        </p:nvPicPr>
        <p:blipFill>
          <a:blip r:embed="rId2"/>
          <a:stretch>
            <a:fillRect/>
          </a:stretch>
        </p:blipFill>
        <p:spPr>
          <a:xfrm>
            <a:off x="194075" y="1800542"/>
            <a:ext cx="6000352" cy="3256915"/>
          </a:xfrm>
          <a:prstGeom prst="rect">
            <a:avLst/>
          </a:prstGeom>
        </p:spPr>
      </p:pic>
      <p:pic>
        <p:nvPicPr>
          <p:cNvPr id="13" name="Picture 12">
            <a:extLst>
              <a:ext uri="{FF2B5EF4-FFF2-40B4-BE49-F238E27FC236}">
                <a16:creationId xmlns:a16="http://schemas.microsoft.com/office/drawing/2014/main" id="{A9860A64-80D8-E623-518E-16D5DFFC72A6}"/>
              </a:ext>
            </a:extLst>
          </p:cNvPr>
          <p:cNvPicPr>
            <a:picLocks noChangeAspect="1"/>
          </p:cNvPicPr>
          <p:nvPr/>
        </p:nvPicPr>
        <p:blipFill>
          <a:blip r:embed="rId3"/>
          <a:stretch>
            <a:fillRect/>
          </a:stretch>
        </p:blipFill>
        <p:spPr>
          <a:xfrm>
            <a:off x="6194427" y="1727170"/>
            <a:ext cx="5631456" cy="4337022"/>
          </a:xfrm>
          <a:prstGeom prst="rect">
            <a:avLst/>
          </a:prstGeom>
        </p:spPr>
      </p:pic>
    </p:spTree>
    <p:extLst>
      <p:ext uri="{BB962C8B-B14F-4D97-AF65-F5344CB8AC3E}">
        <p14:creationId xmlns:p14="http://schemas.microsoft.com/office/powerpoint/2010/main" val="2262912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455D9-3EDA-01EC-F116-0BBF83E92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6BB331-2C00-18BD-5703-BA1DD770FE43}"/>
              </a:ext>
            </a:extLst>
          </p:cNvPr>
          <p:cNvSpPr>
            <a:spLocks noGrp="1"/>
          </p:cNvSpPr>
          <p:nvPr>
            <p:ph type="title" idx="4294967295"/>
          </p:nvPr>
        </p:nvSpPr>
        <p:spPr>
          <a:xfrm>
            <a:off x="1117021" y="1383465"/>
            <a:ext cx="1654175" cy="1608138"/>
          </a:xfrm>
          <a:prstGeom prst="ellipse">
            <a:avLst/>
          </a:prstGeom>
          <a:solidFill>
            <a:schemeClr val="accent2"/>
          </a:solidFill>
          <a:ln w="174625" cmpd="thinThick">
            <a:solidFill>
              <a:srgbClr val="262626"/>
            </a:solidFill>
          </a:ln>
        </p:spPr>
        <p:txBody>
          <a:bodyPr vert="horz" lIns="91440" tIns="45720" rIns="91440" bIns="45720" rtlCol="0" anchor="ctr">
            <a:normAutofit/>
          </a:bodyPr>
          <a:lstStyle/>
          <a:p>
            <a:pPr algn="ctr"/>
            <a:r>
              <a:rPr lang="en-US" sz="6000" kern="1200" dirty="0">
                <a:solidFill>
                  <a:srgbClr val="FFFFFF"/>
                </a:solidFill>
                <a:latin typeface="+mj-lt"/>
                <a:ea typeface="+mj-ea"/>
                <a:cs typeface="+mj-cs"/>
              </a:rPr>
              <a:t>A</a:t>
            </a:r>
          </a:p>
        </p:txBody>
      </p:sp>
      <p:sp>
        <p:nvSpPr>
          <p:cNvPr id="6" name="TextBox 5">
            <a:extLst>
              <a:ext uri="{FF2B5EF4-FFF2-40B4-BE49-F238E27FC236}">
                <a16:creationId xmlns:a16="http://schemas.microsoft.com/office/drawing/2014/main" id="{0433AAC9-5687-A03E-736F-00201003B10E}"/>
              </a:ext>
            </a:extLst>
          </p:cNvPr>
          <p:cNvSpPr txBox="1"/>
          <p:nvPr/>
        </p:nvSpPr>
        <p:spPr>
          <a:xfrm>
            <a:off x="3179662" y="2651969"/>
            <a:ext cx="8231448" cy="2062103"/>
          </a:xfrm>
          <a:prstGeom prst="rect">
            <a:avLst/>
          </a:prstGeom>
          <a:noFill/>
        </p:spPr>
        <p:txBody>
          <a:bodyPr wrap="square" rtlCol="0">
            <a:spAutoFit/>
          </a:bodyPr>
          <a:lstStyle/>
          <a:p>
            <a:pPr marL="285750" indent="-285750">
              <a:buFont typeface="Arial" panose="020B0604020202020204" pitchFamily="34" charset="0"/>
              <a:buChar char="•"/>
            </a:pPr>
            <a:r>
              <a:rPr lang="en-US" sz="3200" dirty="0"/>
              <a:t>What are the main differences between the weaker and stronger proposals?</a:t>
            </a:r>
          </a:p>
          <a:p>
            <a:pPr marL="285750" indent="-285750">
              <a:buFont typeface="Arial" panose="020B0604020202020204" pitchFamily="34" charset="0"/>
              <a:buChar char="•"/>
            </a:pPr>
            <a:r>
              <a:rPr lang="en-US" sz="3200" dirty="0"/>
              <a:t>How do the strengths of the stronger proposal address the weaknesses of the weaker one?</a:t>
            </a:r>
          </a:p>
        </p:txBody>
      </p:sp>
      <p:sp>
        <p:nvSpPr>
          <p:cNvPr id="3" name="Title 1">
            <a:extLst>
              <a:ext uri="{FF2B5EF4-FFF2-40B4-BE49-F238E27FC236}">
                <a16:creationId xmlns:a16="http://schemas.microsoft.com/office/drawing/2014/main" id="{B245B01E-F897-7044-A1E2-D42AC45ED923}"/>
              </a:ext>
            </a:extLst>
          </p:cNvPr>
          <p:cNvSpPr txBox="1">
            <a:spLocks/>
          </p:cNvSpPr>
          <p:nvPr/>
        </p:nvSpPr>
        <p:spPr>
          <a:xfrm>
            <a:off x="1117255" y="3780521"/>
            <a:ext cx="1653941" cy="1607301"/>
          </a:xfrm>
          <a:prstGeom prst="ellipse">
            <a:avLst/>
          </a:prstGeom>
          <a:solidFill>
            <a:schemeClr val="accent1"/>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B</a:t>
            </a:r>
            <a:endParaRPr lang="en-US" sz="2600" dirty="0">
              <a:solidFill>
                <a:srgbClr val="FFFFFF"/>
              </a:solidFill>
            </a:endParaRPr>
          </a:p>
        </p:txBody>
      </p:sp>
    </p:spTree>
    <p:extLst>
      <p:ext uri="{BB962C8B-B14F-4D97-AF65-F5344CB8AC3E}">
        <p14:creationId xmlns:p14="http://schemas.microsoft.com/office/powerpoint/2010/main" val="1710424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30D37-AA8E-AD85-816C-BB2B061171BD}"/>
              </a:ext>
            </a:extLst>
          </p:cNvPr>
          <p:cNvSpPr>
            <a:spLocks noGrp="1"/>
          </p:cNvSpPr>
          <p:nvPr>
            <p:ph type="title"/>
          </p:nvPr>
        </p:nvSpPr>
        <p:spPr/>
        <p:txBody>
          <a:bodyPr anchor="ctr">
            <a:normAutofit/>
          </a:bodyPr>
          <a:lstStyle/>
          <a:p>
            <a:r>
              <a:rPr lang="en-US" sz="4800" dirty="0"/>
              <a:t>Discussion</a:t>
            </a:r>
          </a:p>
        </p:txBody>
      </p:sp>
      <p:graphicFrame>
        <p:nvGraphicFramePr>
          <p:cNvPr id="5" name="Content Placeholder 2">
            <a:extLst>
              <a:ext uri="{FF2B5EF4-FFF2-40B4-BE49-F238E27FC236}">
                <a16:creationId xmlns:a16="http://schemas.microsoft.com/office/drawing/2014/main" id="{FEC2DBB3-137D-4BE2-189D-AF98F639FAC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143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DC287-67DA-45B9-DC68-A493253FA321}"/>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15C7A399-541D-69F4-F367-AE7F858CFEBB}"/>
              </a:ext>
            </a:extLst>
          </p:cNvPr>
          <p:cNvSpPr>
            <a:spLocks noGrp="1"/>
          </p:cNvSpPr>
          <p:nvPr>
            <p:ph idx="1"/>
          </p:nvPr>
        </p:nvSpPr>
        <p:spPr/>
        <p:txBody>
          <a:bodyPr/>
          <a:lstStyle/>
          <a:p>
            <a:r>
              <a:rPr lang="en-US" sz="3200" dirty="0"/>
              <a:t>Grants in repository: </a:t>
            </a:r>
            <a:r>
              <a:rPr lang="en-US" sz="3200" dirty="0">
                <a:hlinkClick r:id="rId2"/>
              </a:rPr>
              <a:t>https://duke.is/aheadgrants</a:t>
            </a:r>
            <a:r>
              <a:rPr lang="en-US" sz="3200" dirty="0"/>
              <a:t> </a:t>
            </a:r>
          </a:p>
          <a:p>
            <a:r>
              <a:rPr lang="en-US" sz="3200" dirty="0"/>
              <a:t>Office Hours</a:t>
            </a:r>
          </a:p>
          <a:p>
            <a:pPr lvl="1"/>
            <a:r>
              <a:rPr lang="en-US" sz="3200" dirty="0">
                <a:effectLst/>
                <a:ea typeface="Aptos" panose="020B0004020202020204" pitchFamily="34" charset="0"/>
                <a:cs typeface="Calibri" panose="020F0502020204030204" pitchFamily="34" charset="0"/>
              </a:rPr>
              <a:t>1/22, 12-1 pm (</a:t>
            </a:r>
            <a:r>
              <a:rPr lang="en-US" sz="3200" u="sng" dirty="0">
                <a:solidFill>
                  <a:srgbClr val="0563C1"/>
                </a:solidFill>
                <a:effectLst/>
                <a:ea typeface="Aptos" panose="020B0004020202020204" pitchFamily="34" charset="0"/>
                <a:cs typeface="Calibri" panose="020F0502020204030204" pitchFamily="34" charset="0"/>
                <a:hlinkClick r:id="rId3"/>
              </a:rPr>
              <a:t>Zoom</a:t>
            </a:r>
            <a:r>
              <a:rPr lang="en-US" sz="3200" dirty="0">
                <a:effectLst/>
                <a:ea typeface="Aptos" panose="020B0004020202020204" pitchFamily="34" charset="0"/>
                <a:cs typeface="Calibri" panose="020F0502020204030204" pitchFamily="34" charset="0"/>
              </a:rPr>
              <a:t>)</a:t>
            </a:r>
          </a:p>
          <a:p>
            <a:pPr lvl="1"/>
            <a:r>
              <a:rPr lang="en-US" sz="3200" dirty="0">
                <a:effectLst/>
                <a:ea typeface="Aptos" panose="020B0004020202020204" pitchFamily="34" charset="0"/>
                <a:cs typeface="Calibri" panose="020F0502020204030204" pitchFamily="34" charset="0"/>
              </a:rPr>
              <a:t>1/28 12-1 pm in Medical Center Library room 315</a:t>
            </a:r>
            <a:endParaRPr lang="en-US" sz="3200" dirty="0">
              <a:solidFill>
                <a:schemeClr val="tx2"/>
              </a:solidFill>
            </a:endParaRPr>
          </a:p>
          <a:p>
            <a:endParaRPr lang="en-US" dirty="0"/>
          </a:p>
        </p:txBody>
      </p:sp>
    </p:spTree>
    <p:extLst>
      <p:ext uri="{BB962C8B-B14F-4D97-AF65-F5344CB8AC3E}">
        <p14:creationId xmlns:p14="http://schemas.microsoft.com/office/powerpoint/2010/main" val="34193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B72C2-9562-41FE-9E28-D80E6A33CA71}"/>
              </a:ext>
            </a:extLst>
          </p:cNvPr>
          <p:cNvSpPr>
            <a:spLocks noGrp="1"/>
          </p:cNvSpPr>
          <p:nvPr>
            <p:ph type="title"/>
          </p:nvPr>
        </p:nvSpPr>
        <p:spPr/>
        <p:txBody>
          <a:bodyPr/>
          <a:lstStyle/>
          <a:p>
            <a:r>
              <a:rPr lang="en-US" dirty="0"/>
              <a:t>Prioritize projects focused on the following:</a:t>
            </a:r>
          </a:p>
        </p:txBody>
      </p:sp>
      <p:sp>
        <p:nvSpPr>
          <p:cNvPr id="3" name="Content Placeholder 2">
            <a:extLst>
              <a:ext uri="{FF2B5EF4-FFF2-40B4-BE49-F238E27FC236}">
                <a16:creationId xmlns:a16="http://schemas.microsoft.com/office/drawing/2014/main" id="{104D0932-91CA-46A3-9AB3-A5EEF2CD731C}"/>
              </a:ext>
            </a:extLst>
          </p:cNvPr>
          <p:cNvSpPr>
            <a:spLocks noGrp="1"/>
          </p:cNvSpPr>
          <p:nvPr>
            <p:ph idx="1"/>
          </p:nvPr>
        </p:nvSpPr>
        <p:spPr>
          <a:xfrm>
            <a:off x="1066800" y="1529916"/>
            <a:ext cx="10515600" cy="4351338"/>
          </a:xfrm>
        </p:spPr>
        <p:txBody>
          <a:bodyPr>
            <a:normAutofit lnSpcReduction="10000"/>
          </a:bodyPr>
          <a:lstStyle/>
          <a:p>
            <a:pPr marL="0" marR="0" algn="l">
              <a:spcBef>
                <a:spcPts val="0"/>
              </a:spcBef>
              <a:spcAft>
                <a:spcPts val="0"/>
              </a:spcAft>
              <a:buFont typeface="Arial" panose="020B0604020202020204" pitchFamily="34" charset="0"/>
              <a:buChar char="•"/>
            </a:pPr>
            <a:r>
              <a:rPr lang="en-US" sz="3200" b="0" i="0" dirty="0">
                <a:solidFill>
                  <a:srgbClr val="202020"/>
                </a:solidFill>
                <a:effectLst/>
              </a:rPr>
              <a:t>Innovative educational strategies and practices that    </a:t>
            </a:r>
          </a:p>
          <a:p>
            <a:pPr marL="0" marR="0" indent="0" algn="l">
              <a:spcBef>
                <a:spcPts val="0"/>
              </a:spcBef>
              <a:spcAft>
                <a:spcPts val="0"/>
              </a:spcAft>
              <a:buNone/>
            </a:pPr>
            <a:r>
              <a:rPr lang="en-US" sz="3200" dirty="0">
                <a:solidFill>
                  <a:srgbClr val="202020"/>
                </a:solidFill>
              </a:rPr>
              <a:t>  </a:t>
            </a:r>
            <a:r>
              <a:rPr lang="en-US" sz="3200" b="0" i="0" dirty="0">
                <a:solidFill>
                  <a:srgbClr val="202020"/>
                </a:solidFill>
                <a:effectLst/>
              </a:rPr>
              <a:t>apply adult learning theory</a:t>
            </a:r>
          </a:p>
          <a:p>
            <a:pPr marL="0" marR="0" indent="0" algn="l">
              <a:spcBef>
                <a:spcPts val="0"/>
              </a:spcBef>
              <a:spcAft>
                <a:spcPts val="0"/>
              </a:spcAft>
              <a:buNone/>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S</a:t>
            </a:r>
            <a:r>
              <a:rPr lang="en-US" sz="3200" b="0" i="0" dirty="0">
                <a:solidFill>
                  <a:srgbClr val="202020"/>
                </a:solidFill>
                <a:effectLst/>
              </a:rPr>
              <a:t>ocial justice</a:t>
            </a: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C</a:t>
            </a:r>
            <a:r>
              <a:rPr lang="en-US" sz="3200" b="0" i="0" dirty="0">
                <a:solidFill>
                  <a:srgbClr val="202020"/>
                </a:solidFill>
                <a:effectLst/>
              </a:rPr>
              <a:t>limate change and health</a:t>
            </a: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C</a:t>
            </a:r>
            <a:r>
              <a:rPr lang="en-US" sz="3200" b="0" i="0" dirty="0">
                <a:solidFill>
                  <a:srgbClr val="202020"/>
                </a:solidFill>
                <a:effectLst/>
              </a:rPr>
              <a:t>ommunity connections</a:t>
            </a: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C</a:t>
            </a:r>
            <a:r>
              <a:rPr lang="en-US" sz="3200" b="0" i="0" dirty="0">
                <a:solidFill>
                  <a:srgbClr val="202020"/>
                </a:solidFill>
                <a:effectLst/>
              </a:rPr>
              <a:t>reating a supportive, healthy learning environment</a:t>
            </a:r>
          </a:p>
          <a:p>
            <a:endParaRPr lang="en-US" dirty="0"/>
          </a:p>
        </p:txBody>
      </p:sp>
    </p:spTree>
    <p:extLst>
      <p:ext uri="{BB962C8B-B14F-4D97-AF65-F5344CB8AC3E}">
        <p14:creationId xmlns:p14="http://schemas.microsoft.com/office/powerpoint/2010/main" val="146004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0637C-0F4A-49C3-8C86-4E7AE4B9EA05}"/>
              </a:ext>
            </a:extLst>
          </p:cNvPr>
          <p:cNvSpPr>
            <a:spLocks noGrp="1"/>
          </p:cNvSpPr>
          <p:nvPr>
            <p:ph type="title"/>
          </p:nvPr>
        </p:nvSpPr>
        <p:spPr/>
        <p:txBody>
          <a:bodyPr/>
          <a:lstStyle/>
          <a:p>
            <a:r>
              <a:rPr lang="en-US" dirty="0"/>
              <a:t>Mission of Duke AHEAD</a:t>
            </a:r>
          </a:p>
        </p:txBody>
      </p:sp>
      <p:sp>
        <p:nvSpPr>
          <p:cNvPr id="3" name="Content Placeholder 2">
            <a:extLst>
              <a:ext uri="{FF2B5EF4-FFF2-40B4-BE49-F238E27FC236}">
                <a16:creationId xmlns:a16="http://schemas.microsoft.com/office/drawing/2014/main" id="{2362BDDF-9104-4AE6-9782-28434DD24511}"/>
              </a:ext>
            </a:extLst>
          </p:cNvPr>
          <p:cNvSpPr>
            <a:spLocks noGrp="1"/>
          </p:cNvSpPr>
          <p:nvPr>
            <p:ph idx="1"/>
          </p:nvPr>
        </p:nvSpPr>
        <p:spPr/>
        <p:txBody>
          <a:bodyPr>
            <a:normAutofit/>
          </a:bodyPr>
          <a:lstStyle/>
          <a:p>
            <a:pPr marL="0" indent="0">
              <a:buNone/>
            </a:pPr>
            <a:r>
              <a:rPr lang="en-US" sz="3200" dirty="0">
                <a:cs typeface="Helvetica" panose="020B0604020202020204" pitchFamily="34" charset="0"/>
              </a:rPr>
              <a:t>Our mission is to promote excellence in the education of health professionals by creating a community of education scholars, fostering innovation in health professions education, supporting outstanding teachers, providing faculty development programs and facilitating quality education research. </a:t>
            </a:r>
          </a:p>
        </p:txBody>
      </p:sp>
    </p:spTree>
    <p:extLst>
      <p:ext uri="{BB962C8B-B14F-4D97-AF65-F5344CB8AC3E}">
        <p14:creationId xmlns:p14="http://schemas.microsoft.com/office/powerpoint/2010/main" val="197167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2FBD4-F425-450A-A727-E1509363DCCD}"/>
              </a:ext>
            </a:extLst>
          </p:cNvPr>
          <p:cNvSpPr>
            <a:spLocks noGrp="1"/>
          </p:cNvSpPr>
          <p:nvPr>
            <p:ph type="title"/>
          </p:nvPr>
        </p:nvSpPr>
        <p:spPr/>
        <p:txBody>
          <a:bodyPr/>
          <a:lstStyle/>
          <a:p>
            <a:r>
              <a:rPr lang="en-US" dirty="0"/>
              <a:t>Innovation Grant Criteria</a:t>
            </a:r>
          </a:p>
        </p:txBody>
      </p:sp>
      <p:sp>
        <p:nvSpPr>
          <p:cNvPr id="3" name="Content Placeholder 2">
            <a:extLst>
              <a:ext uri="{FF2B5EF4-FFF2-40B4-BE49-F238E27FC236}">
                <a16:creationId xmlns:a16="http://schemas.microsoft.com/office/drawing/2014/main" id="{8ED90F6A-ECB8-45BF-88FB-0ACF7DF60A83}"/>
              </a:ext>
            </a:extLst>
          </p:cNvPr>
          <p:cNvSpPr>
            <a:spLocks noGrp="1"/>
          </p:cNvSpPr>
          <p:nvPr>
            <p:ph idx="1"/>
          </p:nvPr>
        </p:nvSpPr>
        <p:spPr/>
        <p:txBody>
          <a:bodyPr/>
          <a:lstStyle/>
          <a:p>
            <a:pPr marL="0" marR="0" algn="l">
              <a:spcBef>
                <a:spcPts val="0"/>
              </a:spcBef>
              <a:spcAft>
                <a:spcPts val="0"/>
              </a:spcAft>
              <a:buFont typeface="Arial" panose="020B0604020202020204" pitchFamily="34" charset="0"/>
              <a:buChar char="•"/>
            </a:pPr>
            <a:r>
              <a:rPr lang="en-US" sz="3200" b="0" i="0" dirty="0">
                <a:solidFill>
                  <a:srgbClr val="202020"/>
                </a:solidFill>
                <a:effectLst/>
                <a:cs typeface="Helvetica" panose="020B0604020202020204" pitchFamily="34" charset="0"/>
              </a:rPr>
              <a:t>Organization and quality of proposal</a:t>
            </a:r>
          </a:p>
          <a:p>
            <a:pPr marL="0" marR="0" algn="l">
              <a:spcBef>
                <a:spcPts val="0"/>
              </a:spcBef>
              <a:spcAft>
                <a:spcPts val="0"/>
              </a:spcAft>
              <a:buFont typeface="Arial" panose="020B0604020202020204" pitchFamily="34" charset="0"/>
              <a:buChar char="•"/>
            </a:pPr>
            <a:endParaRPr lang="en-US" sz="3200" b="0" i="0" dirty="0">
              <a:solidFill>
                <a:srgbClr val="202020"/>
              </a:solidFill>
              <a:effectLst/>
              <a:cs typeface="Helvetica" panose="020B0604020202020204" pitchFamily="34" charset="0"/>
            </a:endParaRPr>
          </a:p>
          <a:p>
            <a:pPr marL="0" marR="0" algn="l">
              <a:spcBef>
                <a:spcPts val="0"/>
              </a:spcBef>
              <a:spcAft>
                <a:spcPts val="0"/>
              </a:spcAft>
              <a:buFont typeface="Arial" panose="020B0604020202020204" pitchFamily="34" charset="0"/>
              <a:buChar char="•"/>
            </a:pPr>
            <a:r>
              <a:rPr lang="en-US" sz="3200" b="0" i="0" dirty="0">
                <a:solidFill>
                  <a:srgbClr val="202020"/>
                </a:solidFill>
                <a:effectLst/>
                <a:cs typeface="Helvetica" panose="020B0604020202020204" pitchFamily="34" charset="0"/>
              </a:rPr>
              <a:t>Importance of outcomes</a:t>
            </a:r>
          </a:p>
          <a:p>
            <a:pPr marL="457200" lvl="1">
              <a:spcBef>
                <a:spcPts val="0"/>
              </a:spcBef>
            </a:pPr>
            <a:r>
              <a:rPr lang="en-US" sz="3200" dirty="0">
                <a:solidFill>
                  <a:srgbClr val="202020"/>
                </a:solidFill>
                <a:cs typeface="Helvetica" panose="020B0604020202020204" pitchFamily="34" charset="0"/>
              </a:rPr>
              <a:t>The Why?</a:t>
            </a:r>
          </a:p>
          <a:p>
            <a:pPr marL="457200" lvl="1">
              <a:spcBef>
                <a:spcPts val="0"/>
              </a:spcBef>
            </a:pPr>
            <a:r>
              <a:rPr lang="en-US" sz="3200" b="0" i="0" dirty="0">
                <a:solidFill>
                  <a:srgbClr val="202020"/>
                </a:solidFill>
                <a:effectLst/>
                <a:cs typeface="Helvetica" panose="020B0604020202020204" pitchFamily="34" charset="0"/>
              </a:rPr>
              <a:t>Learner assessment, program evaluation</a:t>
            </a:r>
          </a:p>
          <a:p>
            <a:pPr marL="0" marR="0" algn="l">
              <a:spcBef>
                <a:spcPts val="0"/>
              </a:spcBef>
              <a:spcAft>
                <a:spcPts val="0"/>
              </a:spcAft>
              <a:buFont typeface="Arial" panose="020B0604020202020204" pitchFamily="34" charset="0"/>
              <a:buChar char="•"/>
            </a:pPr>
            <a:endParaRPr lang="en-US" sz="3200" b="0" i="0" dirty="0">
              <a:solidFill>
                <a:srgbClr val="202020"/>
              </a:solidFill>
              <a:effectLst/>
              <a:cs typeface="Helvetica" panose="020B0604020202020204" pitchFamily="34" charset="0"/>
            </a:endParaRPr>
          </a:p>
          <a:p>
            <a:pPr marL="0" marR="0" algn="l">
              <a:spcBef>
                <a:spcPts val="0"/>
              </a:spcBef>
              <a:spcAft>
                <a:spcPts val="0"/>
              </a:spcAft>
              <a:buFont typeface="Arial" panose="020B0604020202020204" pitchFamily="34" charset="0"/>
              <a:buChar char="•"/>
            </a:pPr>
            <a:r>
              <a:rPr lang="en-US" sz="3200" b="0" i="0" dirty="0">
                <a:solidFill>
                  <a:srgbClr val="202020"/>
                </a:solidFill>
                <a:effectLst/>
                <a:cs typeface="Helvetica" panose="020B0604020202020204" pitchFamily="34" charset="0"/>
              </a:rPr>
              <a:t>Potential impact:</a:t>
            </a:r>
          </a:p>
          <a:p>
            <a:pPr marL="457200" lvl="1">
              <a:spcBef>
                <a:spcPts val="0"/>
              </a:spcBef>
            </a:pPr>
            <a:r>
              <a:rPr lang="en-US" sz="3200" b="0" i="0" dirty="0">
                <a:solidFill>
                  <a:srgbClr val="202020"/>
                </a:solidFill>
                <a:effectLst/>
                <a:cs typeface="Helvetica" panose="020B0604020202020204" pitchFamily="34" charset="0"/>
              </a:rPr>
              <a:t>Including collateral benefits beyond project participants</a:t>
            </a:r>
          </a:p>
          <a:p>
            <a:pPr marL="457200" lvl="1">
              <a:spcBef>
                <a:spcPts val="0"/>
              </a:spcBef>
            </a:pPr>
            <a:endParaRPr lang="en-US" b="0" i="0" dirty="0">
              <a:solidFill>
                <a:srgbClr val="20202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159608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2FBD4-F425-450A-A727-E1509363DCCD}"/>
              </a:ext>
            </a:extLst>
          </p:cNvPr>
          <p:cNvSpPr>
            <a:spLocks noGrp="1"/>
          </p:cNvSpPr>
          <p:nvPr>
            <p:ph type="title"/>
          </p:nvPr>
        </p:nvSpPr>
        <p:spPr/>
        <p:txBody>
          <a:bodyPr/>
          <a:lstStyle/>
          <a:p>
            <a:r>
              <a:rPr lang="en-US" dirty="0"/>
              <a:t>Innovation Grant Criteria</a:t>
            </a:r>
          </a:p>
        </p:txBody>
      </p:sp>
      <p:sp>
        <p:nvSpPr>
          <p:cNvPr id="3" name="Content Placeholder 2">
            <a:extLst>
              <a:ext uri="{FF2B5EF4-FFF2-40B4-BE49-F238E27FC236}">
                <a16:creationId xmlns:a16="http://schemas.microsoft.com/office/drawing/2014/main" id="{8ED90F6A-ECB8-45BF-88FB-0ACF7DF60A83}"/>
              </a:ext>
            </a:extLst>
          </p:cNvPr>
          <p:cNvSpPr>
            <a:spLocks noGrp="1"/>
          </p:cNvSpPr>
          <p:nvPr>
            <p:ph idx="1"/>
          </p:nvPr>
        </p:nvSpPr>
        <p:spPr/>
        <p:txBody>
          <a:bodyPr>
            <a:normAutofit lnSpcReduction="10000"/>
          </a:bodyPr>
          <a:lstStyle/>
          <a:p>
            <a:pPr marL="0" marR="0" algn="l">
              <a:spcBef>
                <a:spcPts val="0"/>
              </a:spcBef>
              <a:spcAft>
                <a:spcPts val="0"/>
              </a:spcAft>
              <a:buFont typeface="Arial" panose="020B0604020202020204" pitchFamily="34" charset="0"/>
              <a:buChar char="•"/>
            </a:pPr>
            <a:r>
              <a:rPr lang="en-US" sz="3200" dirty="0">
                <a:solidFill>
                  <a:srgbClr val="202020"/>
                </a:solidFill>
              </a:rPr>
              <a:t>R</a:t>
            </a:r>
            <a:r>
              <a:rPr lang="en-US" sz="3200" b="0" i="0" dirty="0">
                <a:solidFill>
                  <a:srgbClr val="202020"/>
                </a:solidFill>
                <a:effectLst/>
              </a:rPr>
              <a:t>igor of assessment plan</a:t>
            </a: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D</a:t>
            </a:r>
            <a:r>
              <a:rPr lang="en-US" sz="3200" b="0" i="0" dirty="0">
                <a:solidFill>
                  <a:srgbClr val="202020"/>
                </a:solidFill>
                <a:effectLst/>
              </a:rPr>
              <a:t>issemination plan</a:t>
            </a: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P</a:t>
            </a:r>
            <a:r>
              <a:rPr lang="en-US" sz="3200" b="0" i="0" dirty="0">
                <a:solidFill>
                  <a:srgbClr val="202020"/>
                </a:solidFill>
                <a:effectLst/>
              </a:rPr>
              <a:t>otential sustainability of project</a:t>
            </a:r>
          </a:p>
          <a:p>
            <a:pPr marL="0" marR="0" algn="l">
              <a:spcBef>
                <a:spcPts val="0"/>
              </a:spcBef>
              <a:spcAft>
                <a:spcPts val="0"/>
              </a:spcAft>
              <a:buFont typeface="Arial" panose="020B0604020202020204" pitchFamily="34" charset="0"/>
              <a:buChar char="•"/>
            </a:pPr>
            <a:endParaRPr lang="en-US" sz="3200" dirty="0">
              <a:solidFill>
                <a:srgbClr val="202020"/>
              </a:solidFill>
            </a:endParaRPr>
          </a:p>
          <a:p>
            <a:pPr marL="0" marR="0" algn="l">
              <a:spcBef>
                <a:spcPts val="0"/>
              </a:spcBef>
              <a:spcAft>
                <a:spcPts val="0"/>
              </a:spcAft>
              <a:buFont typeface="Arial" panose="020B0604020202020204" pitchFamily="34" charset="0"/>
              <a:buChar char="•"/>
            </a:pPr>
            <a:endParaRPr lang="en-US" sz="3200" b="0" i="0" dirty="0">
              <a:solidFill>
                <a:srgbClr val="202020"/>
              </a:solidFill>
              <a:effectLst/>
            </a:endParaRPr>
          </a:p>
          <a:p>
            <a:pPr marL="0" marR="0" algn="l">
              <a:spcBef>
                <a:spcPts val="0"/>
              </a:spcBef>
              <a:spcAft>
                <a:spcPts val="0"/>
              </a:spcAft>
              <a:buFont typeface="Arial" panose="020B0604020202020204" pitchFamily="34" charset="0"/>
              <a:buChar char="•"/>
            </a:pPr>
            <a:r>
              <a:rPr lang="en-US" sz="3200" dirty="0">
                <a:solidFill>
                  <a:srgbClr val="202020"/>
                </a:solidFill>
              </a:rPr>
              <a:t>P</a:t>
            </a:r>
            <a:r>
              <a:rPr lang="en-US" sz="3200" b="0" i="0" dirty="0">
                <a:solidFill>
                  <a:srgbClr val="202020"/>
                </a:solidFill>
                <a:effectLst/>
              </a:rPr>
              <a:t>otential for scholarship</a:t>
            </a:r>
          </a:p>
          <a:p>
            <a:endParaRPr lang="en-US" dirty="0"/>
          </a:p>
        </p:txBody>
      </p:sp>
    </p:spTree>
    <p:extLst>
      <p:ext uri="{BB962C8B-B14F-4D97-AF65-F5344CB8AC3E}">
        <p14:creationId xmlns:p14="http://schemas.microsoft.com/office/powerpoint/2010/main" val="238456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E3CCE-1614-4A90-9596-0C0749DFD5CC}"/>
              </a:ext>
            </a:extLst>
          </p:cNvPr>
          <p:cNvSpPr>
            <a:spLocks noGrp="1"/>
          </p:cNvSpPr>
          <p:nvPr>
            <p:ph type="title"/>
          </p:nvPr>
        </p:nvSpPr>
        <p:spPr>
          <a:xfrm>
            <a:off x="838200" y="365126"/>
            <a:ext cx="10515600" cy="813680"/>
          </a:xfrm>
        </p:spPr>
        <p:txBody>
          <a:bodyPr/>
          <a:lstStyle/>
          <a:p>
            <a:r>
              <a:rPr lang="en-US" dirty="0"/>
              <a:t>Budget Rules</a:t>
            </a:r>
          </a:p>
        </p:txBody>
      </p:sp>
      <p:sp>
        <p:nvSpPr>
          <p:cNvPr id="3" name="Content Placeholder 2">
            <a:extLst>
              <a:ext uri="{FF2B5EF4-FFF2-40B4-BE49-F238E27FC236}">
                <a16:creationId xmlns:a16="http://schemas.microsoft.com/office/drawing/2014/main" id="{9BFBF86C-1E87-4702-A5B6-5476628EEAFD}"/>
              </a:ext>
            </a:extLst>
          </p:cNvPr>
          <p:cNvSpPr>
            <a:spLocks noGrp="1"/>
          </p:cNvSpPr>
          <p:nvPr>
            <p:ph idx="1"/>
          </p:nvPr>
        </p:nvSpPr>
        <p:spPr>
          <a:xfrm>
            <a:off x="838200" y="1344058"/>
            <a:ext cx="10515600" cy="4568500"/>
          </a:xfrm>
        </p:spPr>
        <p:txBody>
          <a:bodyPr>
            <a:normAutofit/>
          </a:bodyPr>
          <a:lstStyle/>
          <a:p>
            <a:r>
              <a:rPr lang="en-US" dirty="0"/>
              <a:t>Request for funds should be meaningful and relevant to the project.</a:t>
            </a:r>
          </a:p>
          <a:p>
            <a:r>
              <a:rPr lang="en-US" dirty="0">
                <a:effectLst/>
              </a:rPr>
              <a:t>Projects will be funded at two levels: up to $5,000 or up to $10,000. </a:t>
            </a:r>
          </a:p>
          <a:p>
            <a:r>
              <a:rPr lang="en-US" dirty="0">
                <a:effectLst/>
              </a:rPr>
              <a:t>Support will be limited to resources and services necessary for project implementation.</a:t>
            </a:r>
          </a:p>
          <a:p>
            <a:pPr lvl="1"/>
            <a:r>
              <a:rPr lang="en-US" b="1" dirty="0">
                <a:effectLst/>
              </a:rPr>
              <a:t>Up to 25% of the total budget to allow for PI support </a:t>
            </a:r>
            <a:r>
              <a:rPr lang="en-US" b="1" u="sng" dirty="0">
                <a:effectLst/>
              </a:rPr>
              <a:t>if necessary</a:t>
            </a:r>
            <a:r>
              <a:rPr lang="en-US" b="1" dirty="0">
                <a:effectLst/>
              </a:rPr>
              <a:t>. </a:t>
            </a:r>
          </a:p>
          <a:p>
            <a:pPr lvl="1"/>
            <a:endParaRPr lang="en-US" b="1" dirty="0">
              <a:effectLst/>
            </a:endParaRPr>
          </a:p>
          <a:p>
            <a:r>
              <a:rPr lang="en-US" dirty="0">
                <a:effectLst/>
              </a:rPr>
              <a:t>The grant review committee reserves the right to offer partial awards and/or redistribute funds based on the number of proposals awarded and the relevance of budgeted items.</a:t>
            </a:r>
          </a:p>
        </p:txBody>
      </p:sp>
    </p:spTree>
    <p:extLst>
      <p:ext uri="{BB962C8B-B14F-4D97-AF65-F5344CB8AC3E}">
        <p14:creationId xmlns:p14="http://schemas.microsoft.com/office/powerpoint/2010/main" val="353141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4ED80-9967-48C0-926F-F595B508FDD2}"/>
              </a:ext>
            </a:extLst>
          </p:cNvPr>
          <p:cNvSpPr>
            <a:spLocks noGrp="1"/>
          </p:cNvSpPr>
          <p:nvPr>
            <p:ph type="title"/>
          </p:nvPr>
        </p:nvSpPr>
        <p:spPr/>
        <p:txBody>
          <a:bodyPr/>
          <a:lstStyle/>
          <a:p>
            <a:r>
              <a:rPr lang="en-US" b="1" dirty="0">
                <a:latin typeface="+mn-lt"/>
              </a:rPr>
              <a:t>Grant Application Example 1</a:t>
            </a:r>
          </a:p>
        </p:txBody>
      </p:sp>
      <p:sp>
        <p:nvSpPr>
          <p:cNvPr id="3" name="Content Placeholder 2">
            <a:extLst>
              <a:ext uri="{FF2B5EF4-FFF2-40B4-BE49-F238E27FC236}">
                <a16:creationId xmlns:a16="http://schemas.microsoft.com/office/drawing/2014/main" id="{E702DAC0-758B-49F0-87A2-D08E60415FE1}"/>
              </a:ext>
            </a:extLst>
          </p:cNvPr>
          <p:cNvSpPr>
            <a:spLocks noGrp="1"/>
          </p:cNvSpPr>
          <p:nvPr>
            <p:ph idx="1"/>
          </p:nvPr>
        </p:nvSpPr>
        <p:spPr>
          <a:xfrm>
            <a:off x="838200" y="1743985"/>
            <a:ext cx="10515600" cy="4351338"/>
          </a:xfrm>
        </p:spPr>
        <p:txBody>
          <a:bodyPr>
            <a:normAutofit lnSpcReduction="10000"/>
          </a:bodyPr>
          <a:lstStyle/>
          <a:p>
            <a:r>
              <a:rPr lang="en-US" b="1" dirty="0"/>
              <a:t>Title</a:t>
            </a:r>
            <a:r>
              <a:rPr lang="en-US" dirty="0"/>
              <a:t>: Optimizing the Rheumatology Elective for Residents</a:t>
            </a:r>
          </a:p>
          <a:p>
            <a:pPr marL="0" indent="0">
              <a:buNone/>
            </a:pPr>
            <a:endParaRPr lang="en-US" dirty="0"/>
          </a:p>
          <a:p>
            <a:r>
              <a:rPr lang="en-US" b="1" dirty="0"/>
              <a:t>Focused question</a:t>
            </a:r>
            <a:r>
              <a:rPr lang="en-US" dirty="0"/>
              <a:t>: Can improving access to rheumatology electives increase the number of practicing rheumatologists?</a:t>
            </a:r>
          </a:p>
          <a:p>
            <a:endParaRPr lang="en-US" dirty="0"/>
          </a:p>
          <a:p>
            <a:pPr marL="0" indent="0">
              <a:buNone/>
            </a:pPr>
            <a:r>
              <a:rPr lang="en-US" b="1" u="sng" dirty="0"/>
              <a:t>Specific Aims</a:t>
            </a:r>
            <a:r>
              <a:rPr lang="en-US" u="sng" dirty="0"/>
              <a:t>:</a:t>
            </a:r>
          </a:p>
          <a:p>
            <a:r>
              <a:rPr lang="en-US" dirty="0"/>
              <a:t>Aim 1 – Refine elective learning objectives</a:t>
            </a:r>
          </a:p>
          <a:p>
            <a:r>
              <a:rPr lang="en-US" dirty="0"/>
              <a:t>Aim 2 – Create vignettes for rotating residents</a:t>
            </a:r>
          </a:p>
          <a:p>
            <a:r>
              <a:rPr lang="en-US" dirty="0"/>
              <a:t>Aim 3 – Assess what residents learn on their rotation</a:t>
            </a:r>
          </a:p>
        </p:txBody>
      </p:sp>
    </p:spTree>
    <p:extLst>
      <p:ext uri="{BB962C8B-B14F-4D97-AF65-F5344CB8AC3E}">
        <p14:creationId xmlns:p14="http://schemas.microsoft.com/office/powerpoint/2010/main" val="56833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FD981D-0D13-4113-AE85-34E407DC6F85}"/>
              </a:ext>
            </a:extLst>
          </p:cNvPr>
          <p:cNvSpPr>
            <a:spLocks noGrp="1"/>
          </p:cNvSpPr>
          <p:nvPr>
            <p:ph idx="1"/>
          </p:nvPr>
        </p:nvSpPr>
        <p:spPr>
          <a:xfrm>
            <a:off x="7412676" y="2137349"/>
            <a:ext cx="4793673" cy="2829503"/>
          </a:xfrm>
        </p:spPr>
        <p:txBody>
          <a:bodyPr>
            <a:normAutofit fontScale="92500" lnSpcReduction="10000"/>
          </a:bodyPr>
          <a:lstStyle/>
          <a:p>
            <a:pPr marL="0" indent="0">
              <a:buNone/>
            </a:pPr>
            <a:r>
              <a:rPr lang="en-US" b="1" u="sng" dirty="0"/>
              <a:t>Specific Aims</a:t>
            </a:r>
          </a:p>
          <a:p>
            <a:r>
              <a:rPr lang="en-US" dirty="0"/>
              <a:t>Aim 1 – Refine learning objectives</a:t>
            </a:r>
          </a:p>
          <a:p>
            <a:r>
              <a:rPr lang="en-US" dirty="0"/>
              <a:t>Aim 2 – Create vignettes for rotating learnings</a:t>
            </a:r>
          </a:p>
          <a:p>
            <a:r>
              <a:rPr lang="en-US" dirty="0"/>
              <a:t>Aim 3 – Assess what trainees learn on their rotation</a:t>
            </a:r>
          </a:p>
        </p:txBody>
      </p:sp>
      <p:graphicFrame>
        <p:nvGraphicFramePr>
          <p:cNvPr id="4" name="Table 3">
            <a:extLst>
              <a:ext uri="{FF2B5EF4-FFF2-40B4-BE49-F238E27FC236}">
                <a16:creationId xmlns:a16="http://schemas.microsoft.com/office/drawing/2014/main" id="{1FC12330-184E-4D53-9C74-B7A1CD9A5654}"/>
              </a:ext>
            </a:extLst>
          </p:cNvPr>
          <p:cNvGraphicFramePr>
            <a:graphicFrameLocks noGrp="1"/>
          </p:cNvGraphicFramePr>
          <p:nvPr/>
        </p:nvGraphicFramePr>
        <p:xfrm>
          <a:off x="496541" y="1057851"/>
          <a:ext cx="6506932" cy="4457832"/>
        </p:xfrm>
        <a:graphic>
          <a:graphicData uri="http://schemas.openxmlformats.org/drawingml/2006/table">
            <a:tbl>
              <a:tblPr firstRow="1" firstCol="1" bandRow="1">
                <a:tableStyleId>{5C22544A-7EE6-4342-B048-85BDC9FD1C3A}</a:tableStyleId>
              </a:tblPr>
              <a:tblGrid>
                <a:gridCol w="2278022">
                  <a:extLst>
                    <a:ext uri="{9D8B030D-6E8A-4147-A177-3AD203B41FA5}">
                      <a16:colId xmlns:a16="http://schemas.microsoft.com/office/drawing/2014/main" val="1833073766"/>
                    </a:ext>
                  </a:extLst>
                </a:gridCol>
                <a:gridCol w="2337032">
                  <a:extLst>
                    <a:ext uri="{9D8B030D-6E8A-4147-A177-3AD203B41FA5}">
                      <a16:colId xmlns:a16="http://schemas.microsoft.com/office/drawing/2014/main" val="1039519035"/>
                    </a:ext>
                  </a:extLst>
                </a:gridCol>
                <a:gridCol w="1891878">
                  <a:extLst>
                    <a:ext uri="{9D8B030D-6E8A-4147-A177-3AD203B41FA5}">
                      <a16:colId xmlns:a16="http://schemas.microsoft.com/office/drawing/2014/main" val="3977463980"/>
                    </a:ext>
                  </a:extLst>
                </a:gridCol>
              </a:tblGrid>
              <a:tr h="125095">
                <a:tc>
                  <a:txBody>
                    <a:bodyPr/>
                    <a:lstStyle/>
                    <a:p>
                      <a:pPr marL="0" marR="0">
                        <a:lnSpc>
                          <a:spcPct val="115000"/>
                        </a:lnSpc>
                        <a:spcBef>
                          <a:spcPts val="0"/>
                        </a:spcBef>
                        <a:spcAft>
                          <a:spcPts val="0"/>
                        </a:spcAft>
                      </a:pPr>
                      <a:r>
                        <a:rPr lang="en-US" sz="1900">
                          <a:effectLst/>
                        </a:rPr>
                        <a:t> </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Estimated Cost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2223779"/>
                  </a:ext>
                </a:extLst>
              </a:tr>
              <a:tr h="125095">
                <a:tc>
                  <a:txBody>
                    <a:bodyPr/>
                    <a:lstStyle/>
                    <a:p>
                      <a:pPr marL="0" marR="0">
                        <a:lnSpc>
                          <a:spcPct val="115000"/>
                        </a:lnSpc>
                        <a:spcBef>
                          <a:spcPts val="0"/>
                        </a:spcBef>
                        <a:spcAft>
                          <a:spcPts val="0"/>
                        </a:spcAft>
                      </a:pPr>
                      <a:r>
                        <a:rPr lang="en-US" sz="1900">
                          <a:effectLst/>
                        </a:rPr>
                        <a:t>PI support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 $2,000.00</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3259136"/>
                  </a:ext>
                </a:extLst>
              </a:tr>
              <a:tr h="125095">
                <a:tc>
                  <a:txBody>
                    <a:bodyPr/>
                    <a:lstStyle/>
                    <a:p>
                      <a:pPr marL="0" marR="0">
                        <a:lnSpc>
                          <a:spcPct val="115000"/>
                        </a:lnSpc>
                        <a:spcBef>
                          <a:spcPts val="0"/>
                        </a:spcBef>
                        <a:spcAft>
                          <a:spcPts val="0"/>
                        </a:spcAft>
                      </a:pPr>
                      <a:r>
                        <a:rPr lang="en-US" sz="1900">
                          <a:effectLst/>
                        </a:rPr>
                        <a:t>Consultant Costs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Learning specialist from UNC</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 $1,000.00</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78217576"/>
                  </a:ext>
                </a:extLst>
              </a:tr>
              <a:tr h="125095">
                <a:tc>
                  <a:txBody>
                    <a:bodyPr/>
                    <a:lstStyle/>
                    <a:p>
                      <a:pPr marL="0" marR="0">
                        <a:lnSpc>
                          <a:spcPct val="115000"/>
                        </a:lnSpc>
                        <a:spcBef>
                          <a:spcPts val="0"/>
                        </a:spcBef>
                        <a:spcAft>
                          <a:spcPts val="0"/>
                        </a:spcAft>
                      </a:pPr>
                      <a:r>
                        <a:rPr lang="en-US" sz="1900">
                          <a:effectLst/>
                        </a:rPr>
                        <a:t>Equipment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$0.00</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76788766"/>
                  </a:ext>
                </a:extLst>
              </a:tr>
              <a:tr h="125095">
                <a:tc>
                  <a:txBody>
                    <a:bodyPr/>
                    <a:lstStyle/>
                    <a:p>
                      <a:pPr marL="0" marR="0">
                        <a:lnSpc>
                          <a:spcPct val="115000"/>
                        </a:lnSpc>
                        <a:spcBef>
                          <a:spcPts val="0"/>
                        </a:spcBef>
                        <a:spcAft>
                          <a:spcPts val="0"/>
                        </a:spcAft>
                      </a:pPr>
                      <a:r>
                        <a:rPr lang="en-US" sz="1900">
                          <a:effectLst/>
                        </a:rPr>
                        <a:t>Computer </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Hardware – New projector</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 $1,800.00</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70209962"/>
                  </a:ext>
                </a:extLst>
              </a:tr>
              <a:tr h="125095">
                <a:tc>
                  <a:txBody>
                    <a:bodyPr/>
                    <a:lstStyle/>
                    <a:p>
                      <a:pPr>
                        <a:lnSpc>
                          <a:spcPct val="115000"/>
                        </a:lnSpc>
                      </a:pPr>
                      <a:endParaRPr lang="en-US" sz="19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Software</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$0.00</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02354399"/>
                  </a:ext>
                </a:extLst>
              </a:tr>
              <a:tr h="125095">
                <a:tc>
                  <a:txBody>
                    <a:bodyPr/>
                    <a:lstStyle/>
                    <a:p>
                      <a:pPr marL="0" marR="0">
                        <a:lnSpc>
                          <a:spcPct val="115000"/>
                        </a:lnSpc>
                        <a:spcBef>
                          <a:spcPts val="0"/>
                        </a:spcBef>
                        <a:spcAft>
                          <a:spcPts val="0"/>
                        </a:spcAft>
                      </a:pPr>
                      <a:r>
                        <a:rPr lang="en-US" sz="1900">
                          <a:effectLst/>
                        </a:rPr>
                        <a:t>Supplies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nSpc>
                          <a:spcPct val="115000"/>
                        </a:lnSpc>
                      </a:pPr>
                      <a:endParaRPr lang="en-US" sz="19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$0.00</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24234658"/>
                  </a:ext>
                </a:extLst>
              </a:tr>
              <a:tr h="125095">
                <a:tc>
                  <a:txBody>
                    <a:bodyPr/>
                    <a:lstStyle/>
                    <a:p>
                      <a:pPr marL="0" marR="0">
                        <a:lnSpc>
                          <a:spcPct val="115000"/>
                        </a:lnSpc>
                        <a:spcBef>
                          <a:spcPts val="0"/>
                        </a:spcBef>
                        <a:spcAft>
                          <a:spcPts val="0"/>
                        </a:spcAft>
                      </a:pPr>
                      <a:r>
                        <a:rPr lang="en-US" sz="1900">
                          <a:effectLst/>
                        </a:rPr>
                        <a:t>Travel</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(1,000/trip)</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 $0.00</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65787792"/>
                  </a:ext>
                </a:extLst>
              </a:tr>
              <a:tr h="125095">
                <a:tc>
                  <a:txBody>
                    <a:bodyPr/>
                    <a:lstStyle/>
                    <a:p>
                      <a:pPr marL="0" marR="0">
                        <a:lnSpc>
                          <a:spcPct val="115000"/>
                        </a:lnSpc>
                        <a:spcBef>
                          <a:spcPts val="0"/>
                        </a:spcBef>
                        <a:spcAft>
                          <a:spcPts val="0"/>
                        </a:spcAft>
                      </a:pPr>
                      <a:r>
                        <a:rPr lang="en-US" sz="1900">
                          <a:effectLst/>
                        </a:rPr>
                        <a:t>Other Expenses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a:effectLst/>
                        </a:rPr>
                        <a:t>Copies of seminal articles and textbooks for learners</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900" dirty="0">
                          <a:effectLst/>
                        </a:rPr>
                        <a:t> $2,000.00</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49738419"/>
                  </a:ext>
                </a:extLst>
              </a:tr>
              <a:tr h="132715">
                <a:tc gridSpan="2">
                  <a:txBody>
                    <a:bodyPr/>
                    <a:lstStyle/>
                    <a:p>
                      <a:pPr marL="0" marR="0">
                        <a:lnSpc>
                          <a:spcPct val="115000"/>
                        </a:lnSpc>
                        <a:spcBef>
                          <a:spcPts val="0"/>
                        </a:spcBef>
                        <a:spcAft>
                          <a:spcPts val="0"/>
                        </a:spcAft>
                      </a:pPr>
                      <a:r>
                        <a:rPr lang="en-US" sz="1900">
                          <a:effectLst/>
                        </a:rPr>
                        <a:t>Total Costs for Proposed Project</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hMerge="1">
                  <a:txBody>
                    <a:bodyPr/>
                    <a:lstStyle/>
                    <a:p>
                      <a:endParaRPr lang="en-US"/>
                    </a:p>
                  </a:txBody>
                  <a:tcPr/>
                </a:tc>
                <a:tc>
                  <a:txBody>
                    <a:bodyPr/>
                    <a:lstStyle/>
                    <a:p>
                      <a:pPr marL="0" marR="0">
                        <a:lnSpc>
                          <a:spcPct val="115000"/>
                        </a:lnSpc>
                        <a:spcBef>
                          <a:spcPts val="0"/>
                        </a:spcBef>
                        <a:spcAft>
                          <a:spcPts val="0"/>
                        </a:spcAft>
                      </a:pPr>
                      <a:r>
                        <a:rPr lang="en-US" sz="1900" dirty="0">
                          <a:effectLst/>
                        </a:rPr>
                        <a:t> $6,800.00</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99085917"/>
                  </a:ext>
                </a:extLst>
              </a:tr>
            </a:tbl>
          </a:graphicData>
        </a:graphic>
      </p:graphicFrame>
      <p:sp>
        <p:nvSpPr>
          <p:cNvPr id="5" name="Rectangle 4">
            <a:extLst>
              <a:ext uri="{FF2B5EF4-FFF2-40B4-BE49-F238E27FC236}">
                <a16:creationId xmlns:a16="http://schemas.microsoft.com/office/drawing/2014/main" id="{6CF6F835-B01E-488F-94DE-943DA6DCFEA2}"/>
              </a:ext>
            </a:extLst>
          </p:cNvPr>
          <p:cNvSpPr/>
          <p:nvPr/>
        </p:nvSpPr>
        <p:spPr>
          <a:xfrm>
            <a:off x="403111" y="586797"/>
            <a:ext cx="1167820" cy="492443"/>
          </a:xfrm>
          <a:prstGeom prst="rect">
            <a:avLst/>
          </a:prstGeom>
        </p:spPr>
        <p:txBody>
          <a:bodyPr wrap="none">
            <a:spAutoFit/>
          </a:bodyPr>
          <a:lstStyle/>
          <a:p>
            <a:r>
              <a:rPr lang="en-US" sz="2600" b="1" u="sng" dirty="0"/>
              <a:t>Budget</a:t>
            </a:r>
          </a:p>
        </p:txBody>
      </p:sp>
    </p:spTree>
    <p:extLst>
      <p:ext uri="{BB962C8B-B14F-4D97-AF65-F5344CB8AC3E}">
        <p14:creationId xmlns:p14="http://schemas.microsoft.com/office/powerpoint/2010/main" val="3744814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f898c3c-1a6c-47b0-8d41-c99f7bd3ab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DEE5DAC5C3E04BB850700D4B918FA8" ma:contentTypeVersion="17" ma:contentTypeDescription="Create a new document." ma:contentTypeScope="" ma:versionID="3c2baa241f8c086e730209a0d5d46b57">
  <xsd:schema xmlns:xsd="http://www.w3.org/2001/XMLSchema" xmlns:xs="http://www.w3.org/2001/XMLSchema" xmlns:p="http://schemas.microsoft.com/office/2006/metadata/properties" xmlns:ns3="5f898c3c-1a6c-47b0-8d41-c99f7bd3ab11" xmlns:ns4="e4efcd5e-a72d-4259-ab71-ea40f590494b" targetNamespace="http://schemas.microsoft.com/office/2006/metadata/properties" ma:root="true" ma:fieldsID="aa4ad96a1a190cd39d85e2e9601af347" ns3:_="" ns4:_="">
    <xsd:import namespace="5f898c3c-1a6c-47b0-8d41-c99f7bd3ab11"/>
    <xsd:import namespace="e4efcd5e-a72d-4259-ab71-ea40f590494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bjectDetectorVersions" minOccurs="0"/>
                <xsd:element ref="ns3:_activity" minOccurs="0"/>
                <xsd:element ref="ns3:MediaServiceSearchProperties"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898c3c-1a6c-47b0-8d41-c99f7bd3ab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efcd5e-a72d-4259-ab71-ea40f590494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B1AEDF-8211-4EFE-9D9A-CB5915E7B3EF}">
  <ds:schemaRefs>
    <ds:schemaRef ds:uri="http://schemas.microsoft.com/sharepoint/v3/contenttype/forms"/>
  </ds:schemaRefs>
</ds:datastoreItem>
</file>

<file path=customXml/itemProps2.xml><?xml version="1.0" encoding="utf-8"?>
<ds:datastoreItem xmlns:ds="http://schemas.openxmlformats.org/officeDocument/2006/customXml" ds:itemID="{B8D89BD9-EA6F-45B3-86CB-B0597F259879}">
  <ds:schemaRefs>
    <ds:schemaRef ds:uri="http://purl.org/dc/dcmitype/"/>
    <ds:schemaRef ds:uri="http://schemas.microsoft.com/office/2006/documentManagement/types"/>
    <ds:schemaRef ds:uri="e4efcd5e-a72d-4259-ab71-ea40f590494b"/>
    <ds:schemaRef ds:uri="5f898c3c-1a6c-47b0-8d41-c99f7bd3ab11"/>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3F1AF116-1805-4C45-9416-23C75D8C8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898c3c-1a6c-47b0-8d41-c99f7bd3ab11"/>
    <ds:schemaRef ds:uri="e4efcd5e-a72d-4259-ab71-ea40f59049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120</TotalTime>
  <Words>1995</Words>
  <Application>Microsoft Office PowerPoint</Application>
  <PresentationFormat>Widescreen</PresentationFormat>
  <Paragraphs>240</Paragraphs>
  <Slides>26</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-apple-system</vt:lpstr>
      <vt:lpstr>Arial</vt:lpstr>
      <vt:lpstr>Calibri</vt:lpstr>
      <vt:lpstr>Calibri </vt:lpstr>
      <vt:lpstr>Calibri Light</vt:lpstr>
      <vt:lpstr>Helvetica</vt:lpstr>
      <vt:lpstr>Segoe UI</vt:lpstr>
      <vt:lpstr>Times New Roman</vt:lpstr>
      <vt:lpstr>Office Theme</vt:lpstr>
      <vt:lpstr>Pitfalls and Pearls-  Guidance for Writing a Strong Duke AHEAD Grant Proposal</vt:lpstr>
      <vt:lpstr>Objectives</vt:lpstr>
      <vt:lpstr>Prioritize projects focused on the following:</vt:lpstr>
      <vt:lpstr>Mission of Duke AHEAD</vt:lpstr>
      <vt:lpstr>Innovation Grant Criteria</vt:lpstr>
      <vt:lpstr>Innovation Grant Criteria</vt:lpstr>
      <vt:lpstr>Budget Rules</vt:lpstr>
      <vt:lpstr>Grant Application Example 1</vt:lpstr>
      <vt:lpstr>PowerPoint Presentation</vt:lpstr>
      <vt:lpstr>PowerPoint Presentation</vt:lpstr>
      <vt:lpstr>IMPROVED Grant Application Example 1</vt:lpstr>
      <vt:lpstr>PowerPoint Presentation</vt:lpstr>
      <vt:lpstr>PowerPoint Presentation</vt:lpstr>
      <vt:lpstr>PowerPoint Presentation</vt:lpstr>
      <vt:lpstr>Example 2: Service Learning Proposal</vt:lpstr>
      <vt:lpstr>PowerPoint Presentation</vt:lpstr>
      <vt:lpstr>A</vt:lpstr>
      <vt:lpstr>PowerPoint Presentation</vt:lpstr>
      <vt:lpstr>PowerPoint Presentation</vt:lpstr>
      <vt:lpstr>A</vt:lpstr>
      <vt:lpstr>A</vt:lpstr>
      <vt:lpstr>PowerPoint Presentation</vt:lpstr>
      <vt:lpstr>A</vt:lpstr>
      <vt:lpstr>A</vt:lpstr>
      <vt:lpstr>Discussion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Rebecca Sadun</dc:creator>
  <cp:lastModifiedBy>Midge Bowers</cp:lastModifiedBy>
  <cp:revision>13</cp:revision>
  <dcterms:created xsi:type="dcterms:W3CDTF">2025-01-14T11:26:17Z</dcterms:created>
  <dcterms:modified xsi:type="dcterms:W3CDTF">2025-01-16T13:54:40Z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0x01010056DEE5DAC5C3E04BB850700D4B918FA8</vt:lpwstr>
  </property>
</Properties>
</file>